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7"/>
  </p:notesMasterIdLst>
  <p:sldIdLst>
    <p:sldId id="256" r:id="rId2"/>
    <p:sldId id="259" r:id="rId3"/>
    <p:sldId id="260" r:id="rId4"/>
    <p:sldId id="258" r:id="rId5"/>
    <p:sldId id="25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4496"/>
    <a:srgbClr val="512A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10" d="100"/>
          <a:sy n="110" d="100"/>
        </p:scale>
        <p:origin x="688"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8C6EC-7D8C-4780-A2E6-DFB4F61BF579}" type="datetimeFigureOut">
              <a:rPr lang="en-US" smtClean="0"/>
              <a:t>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925EA7-3C0C-44A8-A9D4-A37C018D6E0D}" type="slidenum">
              <a:rPr lang="en-US" smtClean="0"/>
              <a:t>‹#›</a:t>
            </a:fld>
            <a:endParaRPr lang="en-US"/>
          </a:p>
        </p:txBody>
      </p:sp>
    </p:spTree>
    <p:extLst>
      <p:ext uri="{BB962C8B-B14F-4D97-AF65-F5344CB8AC3E}">
        <p14:creationId xmlns:p14="http://schemas.microsoft.com/office/powerpoint/2010/main" val="2284601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925EA7-3C0C-44A8-A9D4-A37C018D6E0D}" type="slidenum">
              <a:rPr lang="en-US" smtClean="0"/>
              <a:t>1</a:t>
            </a:fld>
            <a:endParaRPr lang="en-US"/>
          </a:p>
        </p:txBody>
      </p:sp>
    </p:spTree>
    <p:extLst>
      <p:ext uri="{BB962C8B-B14F-4D97-AF65-F5344CB8AC3E}">
        <p14:creationId xmlns:p14="http://schemas.microsoft.com/office/powerpoint/2010/main" val="1597054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1526006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96CE72-E97F-4702-814D-AF221F8044D6}" type="datetimeFigureOut">
              <a:rPr lang="en-US" smtClean="0"/>
              <a:t>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2800686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2367751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2219600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31763987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1660473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3869071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1295222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185491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2823297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2533868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96CE72-E97F-4702-814D-AF221F8044D6}" type="datetimeFigureOut">
              <a:rPr lang="en-US" smtClean="0"/>
              <a:t>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345931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96CE72-E97F-4702-814D-AF221F8044D6}" type="datetimeFigureOut">
              <a:rPr lang="en-US" smtClean="0"/>
              <a:t>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2145315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396212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10037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D96CE72-E97F-4702-814D-AF221F8044D6}" type="datetimeFigureOut">
              <a:rPr lang="en-US" smtClean="0"/>
              <a:t>6/20/25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275256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96CE72-E97F-4702-814D-AF221F8044D6}" type="datetimeFigureOut">
              <a:rPr lang="en-US" smtClean="0"/>
              <a:t>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F84A9-1EE3-49B8-B27B-D6345D39BF7E}" type="slidenum">
              <a:rPr lang="en-US" smtClean="0"/>
              <a:t>‹#›</a:t>
            </a:fld>
            <a:endParaRPr lang="en-US"/>
          </a:p>
        </p:txBody>
      </p:sp>
    </p:spTree>
    <p:extLst>
      <p:ext uri="{BB962C8B-B14F-4D97-AF65-F5344CB8AC3E}">
        <p14:creationId xmlns:p14="http://schemas.microsoft.com/office/powerpoint/2010/main" val="131619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96CE72-E97F-4702-814D-AF221F8044D6}" type="datetimeFigureOut">
              <a:rPr lang="en-US" smtClean="0"/>
              <a:t>6/20/25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59F84A9-1EE3-49B8-B27B-D6345D39BF7E}" type="slidenum">
              <a:rPr lang="en-US" smtClean="0"/>
              <a:t>‹#›</a:t>
            </a:fld>
            <a:endParaRPr lang="en-US"/>
          </a:p>
        </p:txBody>
      </p:sp>
    </p:spTree>
    <p:extLst>
      <p:ext uri="{BB962C8B-B14F-4D97-AF65-F5344CB8AC3E}">
        <p14:creationId xmlns:p14="http://schemas.microsoft.com/office/powerpoint/2010/main" val="1332651456"/>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0.png"/><Relationship Id="rId10" Type="http://schemas.microsoft.com/office/2007/relationships/hdphoto" Target="../media/hdphoto3.wdp"/><Relationship Id="rId4" Type="http://schemas.openxmlformats.org/officeDocument/2006/relationships/image" Target="../media/image9.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rotWithShape="1">
          <a:blip r:embed="rId3">
            <a:clrChange>
              <a:clrFrom>
                <a:srgbClr val="000000">
                  <a:alpha val="0"/>
                </a:srgbClr>
              </a:clrFrom>
              <a:clrTo>
                <a:srgbClr val="000000">
                  <a:alpha val="0"/>
                </a:srgbClr>
              </a:clrTo>
            </a:clrChange>
            <a:duotone>
              <a:prstClr val="black"/>
              <a:srgbClr val="654496">
                <a:tint val="45000"/>
                <a:satMod val="400000"/>
              </a:srgbClr>
            </a:duotone>
            <a:extLst>
              <a:ext uri="{BEBA8EAE-BF5A-486C-A8C5-ECC9F3942E4B}">
                <a14:imgProps xmlns:a14="http://schemas.microsoft.com/office/drawing/2010/main">
                  <a14:imgLayer r:embed="rId4">
                    <a14:imgEffect>
                      <a14:backgroundRemoval t="0" b="97010" l="41565" r="78957">
                        <a14:foregroundMark x1="60000" y1="6645" x2="60000" y2="6645"/>
                      </a14:backgroundRemoval>
                    </a14:imgEffect>
                  </a14:imgLayer>
                </a14:imgProps>
              </a:ext>
              <a:ext uri="{28A0092B-C50C-407E-A947-70E740481C1C}">
                <a14:useLocalDpi xmlns:a14="http://schemas.microsoft.com/office/drawing/2010/main" val="0"/>
              </a:ext>
            </a:extLst>
          </a:blip>
          <a:srcRect t="876" r="11963" b="2108"/>
          <a:stretch/>
        </p:blipFill>
        <p:spPr>
          <a:xfrm>
            <a:off x="7670116" y="1906938"/>
            <a:ext cx="3895114" cy="4493856"/>
          </a:xfrm>
          <a:prstGeom prst="rect">
            <a:avLst/>
          </a:prstGeom>
        </p:spPr>
      </p:pic>
      <p:sp>
        <p:nvSpPr>
          <p:cNvPr id="4" name="Rectangle 3"/>
          <p:cNvSpPr/>
          <p:nvPr/>
        </p:nvSpPr>
        <p:spPr>
          <a:xfrm>
            <a:off x="4910818" y="146862"/>
            <a:ext cx="1880964" cy="461665"/>
          </a:xfrm>
          <a:prstGeom prst="rect">
            <a:avLst/>
          </a:prstGeom>
          <a:noFill/>
        </p:spPr>
        <p:txBody>
          <a:bodyPr wrap="none" lIns="91440" tIns="45720" rIns="91440" bIns="45720">
            <a:spAutoFit/>
          </a:bodyPr>
          <a:lstStyle/>
          <a:p>
            <a:pPr algn="ctr"/>
            <a:r>
              <a:rPr lang="en-US" sz="2400" b="1" u="sng" dirty="0">
                <a:ln w="0"/>
                <a:effectLst>
                  <a:outerShdw blurRad="38100" dist="19050" dir="2700000" algn="tl" rotWithShape="0">
                    <a:schemeClr val="dk1">
                      <a:alpha val="40000"/>
                    </a:schemeClr>
                  </a:outerShdw>
                </a:effectLst>
              </a:rPr>
              <a:t>Strut Mounts</a:t>
            </a:r>
            <a:endParaRPr lang="en-US" sz="2400" b="1" u="sng" cap="none" spc="0" dirty="0">
              <a:ln w="0"/>
              <a:solidFill>
                <a:schemeClr val="tx1"/>
              </a:solidFill>
              <a:effectLst>
                <a:outerShdw blurRad="38100" dist="19050" dir="2700000" algn="tl" rotWithShape="0">
                  <a:schemeClr val="dk1">
                    <a:alpha val="40000"/>
                  </a:schemeClr>
                </a:outerShdw>
              </a:effectLst>
            </a:endParaRPr>
          </a:p>
        </p:txBody>
      </p:sp>
      <p:sp>
        <p:nvSpPr>
          <p:cNvPr id="6" name="Rectangle 5"/>
          <p:cNvSpPr/>
          <p:nvPr/>
        </p:nvSpPr>
        <p:spPr>
          <a:xfrm>
            <a:off x="167425" y="824247"/>
            <a:ext cx="5256449" cy="400110"/>
          </a:xfrm>
          <a:prstGeom prst="rect">
            <a:avLst/>
          </a:prstGeom>
          <a:noFill/>
        </p:spPr>
        <p:txBody>
          <a:bodyPr wrap="square" lIns="91440" tIns="45720" rIns="91440" bIns="45720">
            <a:spAutoFit/>
          </a:bodyPr>
          <a:lstStyle/>
          <a:p>
            <a:pPr algn="ctr"/>
            <a:r>
              <a:rPr lang="en-US" sz="2000" b="1" u="sng" dirty="0">
                <a:ln w="0"/>
                <a:solidFill>
                  <a:srgbClr val="00B050"/>
                </a:solidFill>
                <a:effectLst>
                  <a:outerShdw blurRad="38100" dist="19050" dir="2700000" algn="tl" rotWithShape="0">
                    <a:schemeClr val="dk1">
                      <a:alpha val="40000"/>
                    </a:schemeClr>
                  </a:outerShdw>
                </a:effectLst>
              </a:rPr>
              <a:t>Why are we differ from local markets</a:t>
            </a:r>
            <a:endParaRPr lang="en-US" sz="2000" b="1" u="sng" cap="none" spc="0" dirty="0">
              <a:ln w="0"/>
              <a:solidFill>
                <a:srgbClr val="00B050"/>
              </a:solidFill>
              <a:effectLst>
                <a:outerShdw blurRad="38100" dist="19050" dir="2700000" algn="tl" rotWithShape="0">
                  <a:schemeClr val="dk1">
                    <a:alpha val="40000"/>
                  </a:schemeClr>
                </a:outerShdw>
              </a:effectLst>
            </a:endParaRPr>
          </a:p>
        </p:txBody>
      </p:sp>
      <p:sp>
        <p:nvSpPr>
          <p:cNvPr id="36" name="TextBox 35"/>
          <p:cNvSpPr txBox="1"/>
          <p:nvPr/>
        </p:nvSpPr>
        <p:spPr>
          <a:xfrm>
            <a:off x="358496" y="1778286"/>
            <a:ext cx="8656716" cy="5355312"/>
          </a:xfrm>
          <a:prstGeom prst="rect">
            <a:avLst/>
          </a:prstGeom>
          <a:noFill/>
        </p:spPr>
        <p:txBody>
          <a:bodyPr wrap="square" rtlCol="0">
            <a:spAutoFit/>
          </a:bodyPr>
          <a:lstStyle/>
          <a:p>
            <a:pPr marL="342900" indent="-342900">
              <a:buAutoNum type="arabicPeriod"/>
            </a:pPr>
            <a:r>
              <a:rPr lang="en-US" dirty="0"/>
              <a:t>Superior Rubber compound is used for Better Compression set for  longer life in the strut mount but Local Brands use Inferior rubber compounds with lot of fillers which give lesser life in the vehicle.</a:t>
            </a:r>
          </a:p>
          <a:p>
            <a:pPr marL="342900" indent="-342900">
              <a:buAutoNum type="arabicPeriod"/>
            </a:pPr>
            <a:endParaRPr lang="en-US" dirty="0"/>
          </a:p>
          <a:p>
            <a:pPr marL="342900" indent="-342900">
              <a:buAutoNum type="arabicPeriod"/>
            </a:pPr>
            <a:r>
              <a:rPr lang="en-US" dirty="0"/>
              <a:t>OE Type </a:t>
            </a:r>
            <a:r>
              <a:rPr lang="en-US" b="1" dirty="0"/>
              <a:t>metal thickness </a:t>
            </a:r>
            <a:r>
              <a:rPr lang="en-US" dirty="0"/>
              <a:t>for longer life whereas local brands which use thinner metal thickness to save on cost. With OE type thickness the strut mounts get better stiffness for better comfort.</a:t>
            </a:r>
          </a:p>
          <a:p>
            <a:pPr marL="342900" indent="-342900">
              <a:buAutoNum type="arabicPeriod"/>
            </a:pPr>
            <a:endParaRPr lang="en-US" dirty="0"/>
          </a:p>
          <a:p>
            <a:pPr marL="342900" indent="-342900">
              <a:buAutoNum type="arabicPeriod"/>
            </a:pPr>
            <a:r>
              <a:rPr lang="en-US" dirty="0"/>
              <a:t>To prevent form cracked we are using </a:t>
            </a:r>
            <a:r>
              <a:rPr lang="en-US" b="1" dirty="0"/>
              <a:t>Anti ozone wax AND Anti oxidant chemicals </a:t>
            </a:r>
            <a:r>
              <a:rPr lang="en-US" dirty="0"/>
              <a:t>as OEM used but in local market having an issue of rubber cracked.</a:t>
            </a:r>
          </a:p>
          <a:p>
            <a:pPr marL="342900" indent="-342900">
              <a:buAutoNum type="arabicPeriod"/>
            </a:pPr>
            <a:endParaRPr lang="en-US" dirty="0"/>
          </a:p>
          <a:p>
            <a:pPr marL="342900" indent="-342900">
              <a:buAutoNum type="arabicPeriod"/>
            </a:pPr>
            <a:r>
              <a:rPr lang="en-US" dirty="0"/>
              <a:t>OE type projection welding in the metal for better metal strength and less change of metal breakage.</a:t>
            </a:r>
          </a:p>
          <a:p>
            <a:pPr marL="342900" indent="-342900">
              <a:buAutoNum type="arabicPeriod"/>
            </a:pPr>
            <a:endParaRPr lang="en-US" dirty="0"/>
          </a:p>
          <a:p>
            <a:pPr marL="342900" indent="-342900">
              <a:buAutoNum type="arabicPeriod"/>
            </a:pPr>
            <a:r>
              <a:rPr lang="en-US" dirty="0"/>
              <a:t>Our Bonding strength of metal to rubber is better than Local Brand</a:t>
            </a:r>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p:txBody>
      </p:sp>
    </p:spTree>
    <p:extLst>
      <p:ext uri="{BB962C8B-B14F-4D97-AF65-F5344CB8AC3E}">
        <p14:creationId xmlns:p14="http://schemas.microsoft.com/office/powerpoint/2010/main" val="3649791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1029"/>
          <p:cNvSpPr/>
          <p:nvPr/>
        </p:nvSpPr>
        <p:spPr>
          <a:xfrm>
            <a:off x="156236" y="4107498"/>
            <a:ext cx="12035764" cy="2585323"/>
          </a:xfrm>
          <a:prstGeom prst="rect">
            <a:avLst/>
          </a:prstGeom>
        </p:spPr>
        <p:txBody>
          <a:bodyPr wrap="square">
            <a:spAutoFit/>
          </a:bodyPr>
          <a:lstStyle/>
          <a:p>
            <a:pPr marL="342900" indent="-342900">
              <a:buAutoNum type="arabicPeriod"/>
            </a:pPr>
            <a:r>
              <a:rPr lang="en-US" dirty="0"/>
              <a:t>Our part weight is just similar to OEM Part whereas Local brand has less weight due to metal thickness, we are using </a:t>
            </a:r>
            <a:r>
              <a:rPr lang="en-US" b="1" dirty="0"/>
              <a:t>3mm metal thickness(fig. 2.0) </a:t>
            </a:r>
            <a:r>
              <a:rPr lang="en-US" dirty="0"/>
              <a:t>and local brand is using </a:t>
            </a:r>
            <a:r>
              <a:rPr lang="en-US" b="1" dirty="0"/>
              <a:t>2.0mm metal thickness (fig. 3.0) </a:t>
            </a:r>
            <a:r>
              <a:rPr lang="en-US" dirty="0"/>
              <a:t> .</a:t>
            </a:r>
          </a:p>
          <a:p>
            <a:pPr marL="342900" indent="-342900">
              <a:buAutoNum type="arabicPeriod"/>
            </a:pPr>
            <a:endParaRPr lang="en-US" dirty="0"/>
          </a:p>
          <a:p>
            <a:pPr marL="342900" indent="-342900">
              <a:buAutoNum type="arabicPeriod"/>
            </a:pPr>
            <a:r>
              <a:rPr lang="en-US" dirty="0"/>
              <a:t>Our metal part is develop on </a:t>
            </a:r>
            <a:r>
              <a:rPr lang="en-US" b="1" dirty="0"/>
              <a:t>CNC machine(fig.2.2) </a:t>
            </a:r>
            <a:r>
              <a:rPr lang="en-US" dirty="0"/>
              <a:t>that is why our parts is accurate and precise whereas Local brand metal is develop by </a:t>
            </a:r>
            <a:r>
              <a:rPr lang="en-US" b="1" dirty="0"/>
              <a:t>forging process</a:t>
            </a:r>
            <a:r>
              <a:rPr lang="en-US" dirty="0"/>
              <a:t>.</a:t>
            </a:r>
          </a:p>
          <a:p>
            <a:pPr marL="342900" indent="-342900">
              <a:buAutoNum type="arabicPeriod"/>
            </a:pPr>
            <a:endParaRPr lang="en-US" dirty="0"/>
          </a:p>
          <a:p>
            <a:pPr marL="342900" indent="-342900">
              <a:buAutoNum type="arabicPeriod"/>
            </a:pPr>
            <a:r>
              <a:rPr lang="en-US" dirty="0"/>
              <a:t> We are using Nylon cap</a:t>
            </a:r>
            <a:r>
              <a:rPr lang="en-US" b="1" dirty="0"/>
              <a:t>(fig. 2.1)</a:t>
            </a:r>
            <a:r>
              <a:rPr lang="en-US" dirty="0"/>
              <a:t> for thread safety of Bolts whereas local brand doses not use.</a:t>
            </a:r>
          </a:p>
          <a:p>
            <a:pPr marL="342900" indent="-342900">
              <a:buAutoNum type="arabicPeriod"/>
            </a:pPr>
            <a:endParaRPr lang="en-US" dirty="0"/>
          </a:p>
          <a:p>
            <a:pPr marL="342900" indent="-342900">
              <a:buAutoNum type="arabicPeriod"/>
            </a:pPr>
            <a:r>
              <a:rPr lang="en-US" dirty="0"/>
              <a:t>Our Bearing is </a:t>
            </a:r>
            <a:r>
              <a:rPr lang="en-US" b="1" dirty="0"/>
              <a:t>tempered and torque tested </a:t>
            </a:r>
            <a:r>
              <a:rPr lang="en-US" dirty="0"/>
              <a:t>whereas Local Brands are </a:t>
            </a:r>
            <a:r>
              <a:rPr lang="en-US" b="1" dirty="0"/>
              <a:t>without tempering.</a:t>
            </a:r>
            <a:endParaRPr lang="en-US" dirty="0"/>
          </a:p>
        </p:txBody>
      </p:sp>
      <p:grpSp>
        <p:nvGrpSpPr>
          <p:cNvPr id="2" name="Group 1"/>
          <p:cNvGrpSpPr/>
          <p:nvPr/>
        </p:nvGrpSpPr>
        <p:grpSpPr>
          <a:xfrm>
            <a:off x="156237" y="1365188"/>
            <a:ext cx="11589296" cy="2641060"/>
            <a:chOff x="156236" y="1365188"/>
            <a:chExt cx="11919195" cy="3238009"/>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0538"/>
            <a:stretch/>
          </p:blipFill>
          <p:spPr>
            <a:xfrm>
              <a:off x="6094488" y="1773802"/>
              <a:ext cx="2122233" cy="142476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5451" y="1380215"/>
              <a:ext cx="2320985" cy="174174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3179" y="1477351"/>
              <a:ext cx="2481596" cy="1862272"/>
            </a:xfrm>
            <a:prstGeom prst="rect">
              <a:avLst/>
            </a:prstGeom>
          </p:spPr>
        </p:pic>
        <p:pic>
          <p:nvPicPr>
            <p:cNvPr id="13" name="Picture 12" descr="Screen Clipping"/>
            <p:cNvPicPr>
              <a:picLocks noChangeAspect="1"/>
            </p:cNvPicPr>
            <p:nvPr/>
          </p:nvPicPr>
          <p:blipFill>
            <a:blip r:embed="rId5">
              <a:extLst>
                <a:ext uri="{BEBA8EAE-BF5A-486C-A8C5-ECC9F3942E4B}">
                  <a14:imgProps xmlns:a14="http://schemas.microsoft.com/office/drawing/2010/main">
                    <a14:imgLayer r:embed="rId6">
                      <a14:imgEffect>
                        <a14:backgroundRemoval t="9699" b="92642" l="1134" r="100000"/>
                      </a14:imgEffect>
                    </a14:imgLayer>
                  </a14:imgProps>
                </a:ext>
                <a:ext uri="{28A0092B-C50C-407E-A947-70E740481C1C}">
                  <a14:useLocalDpi xmlns:a14="http://schemas.microsoft.com/office/drawing/2010/main" val="0"/>
                </a:ext>
              </a:extLst>
            </a:blip>
            <a:stretch>
              <a:fillRect/>
            </a:stretch>
          </p:blipFill>
          <p:spPr>
            <a:xfrm>
              <a:off x="8288998" y="1773802"/>
              <a:ext cx="2101414" cy="1424769"/>
            </a:xfrm>
            <a:prstGeom prst="rect">
              <a:avLst/>
            </a:prstGeom>
          </p:spPr>
        </p:pic>
        <p:pic>
          <p:nvPicPr>
            <p:cNvPr id="14" name="Picture 13"/>
            <p:cNvPicPr>
              <a:picLocks noChangeAspect="1"/>
            </p:cNvPicPr>
            <p:nvPr/>
          </p:nvPicPr>
          <p:blipFill rotWithShape="1">
            <a:blip r:embed="rId7">
              <a:extLst>
                <a:ext uri="{28A0092B-C50C-407E-A947-70E740481C1C}">
                  <a14:useLocalDpi xmlns:a14="http://schemas.microsoft.com/office/drawing/2010/main" val="0"/>
                </a:ext>
              </a:extLst>
            </a:blip>
            <a:srcRect l="32112" t="22755" r="25239" b="22287"/>
            <a:stretch/>
          </p:blipFill>
          <p:spPr>
            <a:xfrm>
              <a:off x="5537244" y="2871542"/>
              <a:ext cx="1166982" cy="1128510"/>
            </a:xfrm>
            <a:prstGeom prst="rect">
              <a:avLst/>
            </a:prstGeom>
          </p:spPr>
        </p:pic>
        <p:pic>
          <p:nvPicPr>
            <p:cNvPr id="15" name="Picture 14"/>
            <p:cNvPicPr>
              <a:picLocks noChangeAspect="1"/>
            </p:cNvPicPr>
            <p:nvPr/>
          </p:nvPicPr>
          <p:blipFill rotWithShape="1">
            <a:blip r:embed="rId8">
              <a:extLst>
                <a:ext uri="{28A0092B-C50C-407E-A947-70E740481C1C}">
                  <a14:useLocalDpi xmlns:a14="http://schemas.microsoft.com/office/drawing/2010/main" val="0"/>
                </a:ext>
              </a:extLst>
            </a:blip>
            <a:srcRect l="15471" t="23785" r="17978" b="14387"/>
            <a:stretch/>
          </p:blipFill>
          <p:spPr>
            <a:xfrm>
              <a:off x="156236" y="1888052"/>
              <a:ext cx="1754908" cy="1223493"/>
            </a:xfrm>
            <a:prstGeom prst="rect">
              <a:avLst/>
            </a:prstGeom>
          </p:spPr>
        </p:pic>
        <p:pic>
          <p:nvPicPr>
            <p:cNvPr id="17" name="Picture 16" descr="Screen Clipping"/>
            <p:cNvPicPr>
              <a:picLocks noChangeAspect="1"/>
            </p:cNvPicPr>
            <p:nvPr/>
          </p:nvPicPr>
          <p:blipFill>
            <a:blip r:embed="rId9" cstate="print">
              <a:extLst>
                <a:ext uri="{BEBA8EAE-BF5A-486C-A8C5-ECC9F3942E4B}">
                  <a14:imgProps xmlns:a14="http://schemas.microsoft.com/office/drawing/2010/main">
                    <a14:imgLayer r:embed="rId10">
                      <a14:imgEffect>
                        <a14:backgroundRemoval t="4217" b="99096" l="9840" r="96568"/>
                      </a14:imgEffect>
                    </a14:imgLayer>
                  </a14:imgProps>
                </a:ext>
                <a:ext uri="{28A0092B-C50C-407E-A947-70E740481C1C}">
                  <a14:useLocalDpi xmlns:a14="http://schemas.microsoft.com/office/drawing/2010/main" val="0"/>
                </a:ext>
              </a:extLst>
            </a:blip>
            <a:stretch>
              <a:fillRect/>
            </a:stretch>
          </p:blipFill>
          <p:spPr>
            <a:xfrm>
              <a:off x="10390412" y="1888052"/>
              <a:ext cx="1685019" cy="1280151"/>
            </a:xfrm>
            <a:prstGeom prst="rect">
              <a:avLst/>
            </a:prstGeom>
          </p:spPr>
        </p:pic>
        <p:sp>
          <p:nvSpPr>
            <p:cNvPr id="19" name="Rectangle 18"/>
            <p:cNvSpPr/>
            <p:nvPr/>
          </p:nvSpPr>
          <p:spPr>
            <a:xfrm>
              <a:off x="368999" y="3060581"/>
              <a:ext cx="623889"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Fig. 1</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20" name="Rectangle 19"/>
            <p:cNvSpPr/>
            <p:nvPr/>
          </p:nvSpPr>
          <p:spPr>
            <a:xfrm>
              <a:off x="2491310" y="3097243"/>
              <a:ext cx="779381"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Fig. 1.1</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21" name="Rectangle 20"/>
            <p:cNvSpPr/>
            <p:nvPr/>
          </p:nvSpPr>
          <p:spPr>
            <a:xfrm>
              <a:off x="4757863" y="3082862"/>
              <a:ext cx="779381"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Fig. 2.0</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22" name="Rectangle 21"/>
            <p:cNvSpPr/>
            <p:nvPr/>
          </p:nvSpPr>
          <p:spPr>
            <a:xfrm>
              <a:off x="6751717" y="3053791"/>
              <a:ext cx="779381"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Fig. 2.1</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23" name="Rectangle 22"/>
            <p:cNvSpPr/>
            <p:nvPr/>
          </p:nvSpPr>
          <p:spPr>
            <a:xfrm>
              <a:off x="5764488" y="3830601"/>
              <a:ext cx="779381"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Fig. 2.2</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24" name="Rectangle 23"/>
            <p:cNvSpPr/>
            <p:nvPr/>
          </p:nvSpPr>
          <p:spPr>
            <a:xfrm>
              <a:off x="8950015" y="3108790"/>
              <a:ext cx="779381"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Fig. 3.0</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25" name="Rectangle 24"/>
            <p:cNvSpPr/>
            <p:nvPr/>
          </p:nvSpPr>
          <p:spPr>
            <a:xfrm>
              <a:off x="10871300" y="3121960"/>
              <a:ext cx="779381"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Fig. 3.1</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18" name="Rectangle 17"/>
            <p:cNvSpPr/>
            <p:nvPr/>
          </p:nvSpPr>
          <p:spPr>
            <a:xfrm>
              <a:off x="156236" y="1380216"/>
              <a:ext cx="11919195" cy="3206066"/>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25" name="Straight Connector 1024"/>
            <p:cNvCxnSpPr/>
            <p:nvPr/>
          </p:nvCxnSpPr>
          <p:spPr>
            <a:xfrm>
              <a:off x="4129017" y="1380215"/>
              <a:ext cx="0" cy="320606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248112" y="1365188"/>
              <a:ext cx="0" cy="322109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472419" y="1380215"/>
              <a:ext cx="785078" cy="490545"/>
            </a:xfrm>
            <a:prstGeom prst="rect">
              <a:avLst/>
            </a:prstGeom>
            <a:noFill/>
          </p:spPr>
          <p:txBody>
            <a:bodyPr wrap="none" lIns="91440" tIns="45720" rIns="91440" bIns="45720">
              <a:spAutoFit/>
            </a:bodyPr>
            <a:lstStyle/>
            <a:p>
              <a:pPr algn="ctr"/>
              <a:r>
                <a:rPr lang="en-US" sz="2000" b="1" dirty="0">
                  <a:ln w="0"/>
                  <a:solidFill>
                    <a:srgbClr val="00B050"/>
                  </a:solidFill>
                  <a:effectLst>
                    <a:outerShdw blurRad="38100" dist="19050" dir="2700000" algn="tl" rotWithShape="0">
                      <a:schemeClr val="dk1">
                        <a:alpha val="40000"/>
                      </a:schemeClr>
                    </a:outerShdw>
                  </a:effectLst>
                </a:rPr>
                <a:t>OEM</a:t>
              </a:r>
              <a:endParaRPr lang="en-US" sz="2000" b="1" cap="none" spc="0" dirty="0">
                <a:ln w="0"/>
                <a:solidFill>
                  <a:srgbClr val="00B050"/>
                </a:solidFill>
                <a:effectLst>
                  <a:outerShdw blurRad="38100" dist="19050" dir="2700000" algn="tl" rotWithShape="0">
                    <a:schemeClr val="dk1">
                      <a:alpha val="40000"/>
                    </a:schemeClr>
                  </a:outerShdw>
                </a:effectLst>
              </a:endParaRPr>
            </a:p>
          </p:txBody>
        </p:sp>
        <p:sp>
          <p:nvSpPr>
            <p:cNvPr id="37" name="Rectangle 36"/>
            <p:cNvSpPr/>
            <p:nvPr/>
          </p:nvSpPr>
          <p:spPr>
            <a:xfrm>
              <a:off x="5306907" y="1380214"/>
              <a:ext cx="1703369" cy="867887"/>
            </a:xfrm>
            <a:prstGeom prst="rect">
              <a:avLst/>
            </a:prstGeom>
            <a:noFill/>
          </p:spPr>
          <p:txBody>
            <a:bodyPr wrap="none" lIns="91440" tIns="45720" rIns="91440" bIns="45720">
              <a:spAutoFit/>
            </a:bodyPr>
            <a:lstStyle/>
            <a:p>
              <a:pPr algn="ctr"/>
              <a:r>
                <a:rPr lang="en-US" sz="2000" b="1" cap="none" spc="0" dirty="0">
                  <a:ln w="0"/>
                  <a:solidFill>
                    <a:srgbClr val="00B050"/>
                  </a:solidFill>
                  <a:effectLst>
                    <a:outerShdw blurRad="38100" dist="19050" dir="2700000" algn="tl" rotWithShape="0">
                      <a:schemeClr val="dk1">
                        <a:alpha val="40000"/>
                      </a:schemeClr>
                    </a:outerShdw>
                  </a:effectLst>
                </a:rPr>
                <a:t>SCHAEFFLER</a:t>
              </a:r>
            </a:p>
            <a:p>
              <a:pPr algn="ctr"/>
              <a:endParaRPr lang="en-US" sz="2000" b="1" cap="none" spc="0" dirty="0">
                <a:ln w="0"/>
                <a:solidFill>
                  <a:srgbClr val="00B050"/>
                </a:solidFill>
                <a:effectLst>
                  <a:outerShdw blurRad="38100" dist="19050" dir="2700000" algn="tl" rotWithShape="0">
                    <a:schemeClr val="dk1">
                      <a:alpha val="40000"/>
                    </a:schemeClr>
                  </a:outerShdw>
                </a:effectLst>
              </a:endParaRPr>
            </a:p>
          </p:txBody>
        </p:sp>
        <p:sp>
          <p:nvSpPr>
            <p:cNvPr id="38" name="Rectangle 37"/>
            <p:cNvSpPr/>
            <p:nvPr/>
          </p:nvSpPr>
          <p:spPr>
            <a:xfrm>
              <a:off x="9045373" y="1365188"/>
              <a:ext cx="2112229" cy="490545"/>
            </a:xfrm>
            <a:prstGeom prst="rect">
              <a:avLst/>
            </a:prstGeom>
            <a:noFill/>
          </p:spPr>
          <p:txBody>
            <a:bodyPr wrap="none" lIns="91440" tIns="45720" rIns="91440" bIns="45720">
              <a:spAutoFit/>
            </a:bodyPr>
            <a:lstStyle/>
            <a:p>
              <a:pPr algn="ctr"/>
              <a:r>
                <a:rPr lang="en-US" sz="2000" b="1" dirty="0">
                  <a:ln w="0"/>
                  <a:solidFill>
                    <a:srgbClr val="00B050"/>
                  </a:solidFill>
                  <a:effectLst>
                    <a:outerShdw blurRad="38100" dist="19050" dir="2700000" algn="tl" rotWithShape="0">
                      <a:schemeClr val="dk1">
                        <a:alpha val="40000"/>
                      </a:schemeClr>
                    </a:outerShdw>
                  </a:effectLst>
                </a:rPr>
                <a:t>LOCAL MARKET</a:t>
              </a:r>
              <a:endParaRPr lang="en-US" sz="2000" b="1" cap="none" spc="0" dirty="0">
                <a:ln w="0"/>
                <a:solidFill>
                  <a:srgbClr val="00B050"/>
                </a:solidFill>
                <a:effectLst>
                  <a:outerShdw blurRad="38100" dist="19050" dir="2700000" algn="tl" rotWithShape="0">
                    <a:schemeClr val="dk1">
                      <a:alpha val="40000"/>
                    </a:schemeClr>
                  </a:outerShdw>
                </a:effectLst>
              </a:endParaRPr>
            </a:p>
          </p:txBody>
        </p:sp>
        <p:sp>
          <p:nvSpPr>
            <p:cNvPr id="43" name="Rectangle 42"/>
            <p:cNvSpPr/>
            <p:nvPr/>
          </p:nvSpPr>
          <p:spPr>
            <a:xfrm>
              <a:off x="714054" y="4192490"/>
              <a:ext cx="2303965" cy="338554"/>
            </a:xfrm>
            <a:prstGeom prst="rect">
              <a:avLst/>
            </a:prstGeom>
            <a:noFill/>
          </p:spPr>
          <p:txBody>
            <a:bodyPr wrap="none" lIns="91440" tIns="45720" rIns="91440" bIns="45720">
              <a:spAutoFit/>
            </a:bodyPr>
            <a:lstStyle/>
            <a:p>
              <a:pPr algn="ctr"/>
              <a:r>
                <a:rPr lang="en-US" sz="1600" b="1" dirty="0">
                  <a:ln w="0"/>
                  <a:solidFill>
                    <a:srgbClr val="FF0000"/>
                  </a:solidFill>
                  <a:effectLst>
                    <a:outerShdw blurRad="38100" dist="19050" dir="2700000" algn="tl" rotWithShape="0">
                      <a:schemeClr val="dk1">
                        <a:alpha val="40000"/>
                      </a:schemeClr>
                    </a:outerShdw>
                  </a:effectLst>
                </a:rPr>
                <a:t>PART WEIGHT :- 604 gm. </a:t>
              </a:r>
              <a:endParaRPr lang="en-US" sz="1600" b="1" cap="none" spc="0" dirty="0">
                <a:ln w="0"/>
                <a:solidFill>
                  <a:srgbClr val="FF0000"/>
                </a:solidFill>
                <a:effectLst>
                  <a:outerShdw blurRad="38100" dist="19050" dir="2700000" algn="tl" rotWithShape="0">
                    <a:schemeClr val="dk1">
                      <a:alpha val="40000"/>
                    </a:schemeClr>
                  </a:outerShdw>
                </a:effectLst>
              </a:endParaRPr>
            </a:p>
          </p:txBody>
        </p:sp>
        <p:sp>
          <p:nvSpPr>
            <p:cNvPr id="44" name="Rectangle 43"/>
            <p:cNvSpPr/>
            <p:nvPr/>
          </p:nvSpPr>
          <p:spPr>
            <a:xfrm>
              <a:off x="4844102" y="4200735"/>
              <a:ext cx="2303965" cy="338554"/>
            </a:xfrm>
            <a:prstGeom prst="rect">
              <a:avLst/>
            </a:prstGeom>
            <a:noFill/>
          </p:spPr>
          <p:txBody>
            <a:bodyPr wrap="none" lIns="91440" tIns="45720" rIns="91440" bIns="45720">
              <a:spAutoFit/>
            </a:bodyPr>
            <a:lstStyle/>
            <a:p>
              <a:pPr algn="ctr"/>
              <a:r>
                <a:rPr lang="en-US" sz="1600" b="1" dirty="0">
                  <a:ln w="0"/>
                  <a:solidFill>
                    <a:srgbClr val="FF0000"/>
                  </a:solidFill>
                  <a:effectLst>
                    <a:outerShdw blurRad="38100" dist="19050" dir="2700000" algn="tl" rotWithShape="0">
                      <a:schemeClr val="dk1">
                        <a:alpha val="40000"/>
                      </a:schemeClr>
                    </a:outerShdw>
                  </a:effectLst>
                </a:rPr>
                <a:t>PART WEIGHT :- 665 gm. </a:t>
              </a:r>
              <a:endParaRPr lang="en-US" sz="1600" b="1" cap="none" spc="0" dirty="0">
                <a:ln w="0"/>
                <a:solidFill>
                  <a:srgbClr val="FF0000"/>
                </a:solidFill>
                <a:effectLst>
                  <a:outerShdw blurRad="38100" dist="19050" dir="2700000" algn="tl" rotWithShape="0">
                    <a:schemeClr val="dk1">
                      <a:alpha val="40000"/>
                    </a:schemeClr>
                  </a:outerShdw>
                </a:effectLst>
              </a:endParaRPr>
            </a:p>
          </p:txBody>
        </p:sp>
        <p:sp>
          <p:nvSpPr>
            <p:cNvPr id="45" name="Rectangle 44"/>
            <p:cNvSpPr/>
            <p:nvPr/>
          </p:nvSpPr>
          <p:spPr>
            <a:xfrm>
              <a:off x="8732515" y="4188121"/>
              <a:ext cx="2704090" cy="415076"/>
            </a:xfrm>
            <a:prstGeom prst="rect">
              <a:avLst/>
            </a:prstGeom>
            <a:noFill/>
          </p:spPr>
          <p:txBody>
            <a:bodyPr wrap="none" lIns="91440" tIns="45720" rIns="91440" bIns="45720">
              <a:spAutoFit/>
            </a:bodyPr>
            <a:lstStyle/>
            <a:p>
              <a:pPr algn="ctr"/>
              <a:r>
                <a:rPr lang="en-US" sz="1600" b="1" dirty="0">
                  <a:ln w="0"/>
                  <a:solidFill>
                    <a:srgbClr val="FF0000"/>
                  </a:solidFill>
                  <a:effectLst>
                    <a:outerShdw blurRad="38100" dist="19050" dir="2700000" algn="tl" rotWithShape="0">
                      <a:schemeClr val="dk1">
                        <a:alpha val="40000"/>
                      </a:schemeClr>
                    </a:outerShdw>
                  </a:effectLst>
                </a:rPr>
                <a:t>PART WEIGHT :-  560 gm. </a:t>
              </a:r>
              <a:endParaRPr lang="en-US" sz="1600" b="1" cap="none" spc="0" dirty="0">
                <a:ln w="0"/>
                <a:solidFill>
                  <a:srgbClr val="FF0000"/>
                </a:solidFill>
                <a:effectLst>
                  <a:outerShdw blurRad="38100" dist="19050" dir="2700000" algn="tl" rotWithShape="0">
                    <a:schemeClr val="dk1">
                      <a:alpha val="40000"/>
                    </a:schemeClr>
                  </a:outerShdw>
                </a:effectLst>
              </a:endParaRPr>
            </a:p>
          </p:txBody>
        </p:sp>
      </p:grpSp>
      <p:sp>
        <p:nvSpPr>
          <p:cNvPr id="28" name="Rectangle 27"/>
          <p:cNvSpPr/>
          <p:nvPr/>
        </p:nvSpPr>
        <p:spPr>
          <a:xfrm>
            <a:off x="4910818" y="146862"/>
            <a:ext cx="1880964" cy="461665"/>
          </a:xfrm>
          <a:prstGeom prst="rect">
            <a:avLst/>
          </a:prstGeom>
          <a:noFill/>
        </p:spPr>
        <p:txBody>
          <a:bodyPr wrap="none" lIns="91440" tIns="45720" rIns="91440" bIns="45720">
            <a:spAutoFit/>
          </a:bodyPr>
          <a:lstStyle/>
          <a:p>
            <a:pPr algn="ctr"/>
            <a:r>
              <a:rPr lang="en-US" sz="2400" b="1" u="sng" dirty="0">
                <a:ln w="0"/>
                <a:effectLst>
                  <a:outerShdw blurRad="38100" dist="19050" dir="2700000" algn="tl" rotWithShape="0">
                    <a:schemeClr val="dk1">
                      <a:alpha val="40000"/>
                    </a:schemeClr>
                  </a:outerShdw>
                </a:effectLst>
              </a:rPr>
              <a:t>Strut Mounts</a:t>
            </a:r>
            <a:endParaRPr lang="en-US" sz="2400" b="1" u="sng" cap="none" spc="0" dirty="0">
              <a:ln w="0"/>
              <a:solidFill>
                <a:schemeClr val="tx1"/>
              </a:solidFill>
              <a:effectLst>
                <a:outerShdw blurRad="38100" dist="19050" dir="2700000" algn="tl" rotWithShape="0">
                  <a:schemeClr val="dk1">
                    <a:alpha val="40000"/>
                  </a:schemeClr>
                </a:outerShdw>
              </a:effectLst>
            </a:endParaRPr>
          </a:p>
        </p:txBody>
      </p:sp>
      <p:sp>
        <p:nvSpPr>
          <p:cNvPr id="29" name="Rectangle 28"/>
          <p:cNvSpPr/>
          <p:nvPr/>
        </p:nvSpPr>
        <p:spPr>
          <a:xfrm>
            <a:off x="156236" y="526131"/>
            <a:ext cx="5256449" cy="707886"/>
          </a:xfrm>
          <a:prstGeom prst="rect">
            <a:avLst/>
          </a:prstGeom>
          <a:noFill/>
        </p:spPr>
        <p:txBody>
          <a:bodyPr wrap="square" lIns="91440" tIns="45720" rIns="91440" bIns="45720">
            <a:spAutoFit/>
          </a:bodyPr>
          <a:lstStyle/>
          <a:p>
            <a:pPr algn="ctr"/>
            <a:r>
              <a:rPr lang="en-US" sz="2000" b="1" u="sng" dirty="0">
                <a:ln w="0"/>
                <a:solidFill>
                  <a:srgbClr val="00B050"/>
                </a:solidFill>
                <a:effectLst>
                  <a:outerShdw blurRad="38100" dist="19050" dir="2700000" algn="tl" rotWithShape="0">
                    <a:schemeClr val="dk1">
                      <a:alpha val="40000"/>
                    </a:schemeClr>
                  </a:outerShdw>
                </a:effectLst>
              </a:rPr>
              <a:t>Why are we better from other Domestic Brands</a:t>
            </a:r>
            <a:endParaRPr lang="en-US" sz="2000" b="1" u="sng" cap="none" spc="0" dirty="0">
              <a:ln w="0"/>
              <a:solidFill>
                <a:srgbClr val="00B050"/>
              </a:solidFill>
              <a:effectLst>
                <a:outerShdw blurRad="38100" dist="19050" dir="2700000" algn="tl" rotWithShape="0">
                  <a:schemeClr val="dk1">
                    <a:alpha val="40000"/>
                  </a:schemeClr>
                </a:outerShdw>
              </a:effectLst>
            </a:endParaRPr>
          </a:p>
        </p:txBody>
      </p:sp>
      <p:sp>
        <p:nvSpPr>
          <p:cNvPr id="30" name="Rectangle 29"/>
          <p:cNvSpPr/>
          <p:nvPr/>
        </p:nvSpPr>
        <p:spPr>
          <a:xfrm>
            <a:off x="3849378" y="686890"/>
            <a:ext cx="3542958" cy="646331"/>
          </a:xfrm>
          <a:prstGeom prst="rect">
            <a:avLst/>
          </a:prstGeom>
        </p:spPr>
        <p:txBody>
          <a:bodyPr wrap="none">
            <a:spAutoFit/>
          </a:bodyPr>
          <a:lstStyle/>
          <a:p>
            <a:endParaRPr lang="en-US" b="1" u="sng" dirty="0"/>
          </a:p>
          <a:p>
            <a:r>
              <a:rPr lang="en-US" b="1" dirty="0"/>
              <a:t>FRONT STRUT MOUNT  TATA IRIS</a:t>
            </a:r>
          </a:p>
        </p:txBody>
      </p:sp>
    </p:spTree>
    <p:extLst>
      <p:ext uri="{BB962C8B-B14F-4D97-AF65-F5344CB8AC3E}">
        <p14:creationId xmlns:p14="http://schemas.microsoft.com/office/powerpoint/2010/main" val="2013894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7302" y="1777613"/>
            <a:ext cx="2083123" cy="370951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0" y="2019704"/>
            <a:ext cx="3213802" cy="2411744"/>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1857" y="2186459"/>
            <a:ext cx="3213802" cy="2411744"/>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1300" y="2247941"/>
            <a:ext cx="3213802" cy="2411744"/>
          </a:xfrm>
          <a:prstGeom prst="rect">
            <a:avLst/>
          </a:prstGeom>
        </p:spPr>
      </p:pic>
      <p:sp>
        <p:nvSpPr>
          <p:cNvPr id="14" name="Rectangle 13"/>
          <p:cNvSpPr/>
          <p:nvPr/>
        </p:nvSpPr>
        <p:spPr>
          <a:xfrm>
            <a:off x="289020" y="1392303"/>
            <a:ext cx="11632514" cy="3850456"/>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5851300" y="1392303"/>
            <a:ext cx="0" cy="385045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2425009" y="1546467"/>
            <a:ext cx="1019831" cy="523220"/>
          </a:xfrm>
          <a:prstGeom prst="rect">
            <a:avLst/>
          </a:prstGeom>
          <a:noFill/>
        </p:spPr>
        <p:txBody>
          <a:bodyPr wrap="none" lIns="91440" tIns="45720" rIns="91440" bIns="45720">
            <a:spAutoFit/>
          </a:bodyPr>
          <a:lstStyle/>
          <a:p>
            <a:pPr algn="ctr"/>
            <a:r>
              <a:rPr lang="en-US" sz="2800" b="1" dirty="0">
                <a:ln w="0"/>
                <a:solidFill>
                  <a:srgbClr val="00B050"/>
                </a:solidFill>
                <a:effectLst>
                  <a:outerShdw blurRad="38100" dist="19050" dir="2700000" algn="tl" rotWithShape="0">
                    <a:schemeClr val="dk1">
                      <a:alpha val="40000"/>
                    </a:schemeClr>
                  </a:outerShdw>
                </a:effectLst>
              </a:rPr>
              <a:t>OEM</a:t>
            </a:r>
            <a:endParaRPr lang="en-US" sz="2800" b="1" cap="none" spc="0" dirty="0">
              <a:ln w="0"/>
              <a:solidFill>
                <a:srgbClr val="00B050"/>
              </a:solidFill>
              <a:effectLst>
                <a:outerShdw blurRad="38100" dist="19050" dir="2700000" algn="tl" rotWithShape="0">
                  <a:schemeClr val="dk1">
                    <a:alpha val="40000"/>
                  </a:schemeClr>
                </a:outerShdw>
              </a:effectLst>
            </a:endParaRPr>
          </a:p>
        </p:txBody>
      </p:sp>
      <p:sp>
        <p:nvSpPr>
          <p:cNvPr id="18" name="Rectangle 17"/>
          <p:cNvSpPr/>
          <p:nvPr/>
        </p:nvSpPr>
        <p:spPr>
          <a:xfrm>
            <a:off x="7761716" y="1599286"/>
            <a:ext cx="2246128" cy="954107"/>
          </a:xfrm>
          <a:prstGeom prst="rect">
            <a:avLst/>
          </a:prstGeom>
          <a:noFill/>
        </p:spPr>
        <p:txBody>
          <a:bodyPr wrap="none" lIns="91440" tIns="45720" rIns="91440" bIns="45720">
            <a:spAutoFit/>
          </a:bodyPr>
          <a:lstStyle/>
          <a:p>
            <a:pPr algn="ctr"/>
            <a:r>
              <a:rPr lang="en-US" sz="2800" b="1" cap="none" spc="0" dirty="0">
                <a:ln w="0"/>
                <a:solidFill>
                  <a:srgbClr val="00B050"/>
                </a:solidFill>
                <a:effectLst>
                  <a:outerShdw blurRad="38100" dist="19050" dir="2700000" algn="tl" rotWithShape="0">
                    <a:schemeClr val="dk1">
                      <a:alpha val="40000"/>
                    </a:schemeClr>
                  </a:outerShdw>
                </a:effectLst>
              </a:rPr>
              <a:t>SCHAEFFLER</a:t>
            </a:r>
          </a:p>
          <a:p>
            <a:pPr algn="ctr"/>
            <a:endParaRPr lang="en-US" sz="2800" b="1" cap="none" spc="0" dirty="0">
              <a:ln w="0"/>
              <a:solidFill>
                <a:srgbClr val="00B050"/>
              </a:solidFill>
              <a:effectLst>
                <a:outerShdw blurRad="38100" dist="19050" dir="2700000" algn="tl" rotWithShape="0">
                  <a:schemeClr val="dk1">
                    <a:alpha val="40000"/>
                  </a:schemeClr>
                </a:outerShdw>
              </a:effectLst>
            </a:endParaRPr>
          </a:p>
        </p:txBody>
      </p:sp>
      <p:sp>
        <p:nvSpPr>
          <p:cNvPr id="19" name="Rectangle 18"/>
          <p:cNvSpPr/>
          <p:nvPr/>
        </p:nvSpPr>
        <p:spPr>
          <a:xfrm>
            <a:off x="2460161" y="4720295"/>
            <a:ext cx="779381"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Fig. 4.0</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20" name="Rectangle 19"/>
          <p:cNvSpPr/>
          <p:nvPr/>
        </p:nvSpPr>
        <p:spPr>
          <a:xfrm>
            <a:off x="8276289" y="4758699"/>
            <a:ext cx="779381" cy="338554"/>
          </a:xfrm>
          <a:prstGeom prst="rect">
            <a:avLst/>
          </a:prstGeom>
          <a:noFill/>
        </p:spPr>
        <p:txBody>
          <a:bodyPr wrap="none" lIns="91440" tIns="45720" rIns="91440" bIns="45720">
            <a:spAutoFit/>
          </a:bodyPr>
          <a:lstStyle/>
          <a:p>
            <a:pPr algn="ctr"/>
            <a:r>
              <a:rPr lang="en-US" sz="1600" dirty="0">
                <a:ln w="0"/>
                <a:effectLst>
                  <a:outerShdw blurRad="38100" dist="19050" dir="2700000" algn="tl" rotWithShape="0">
                    <a:schemeClr val="dk1">
                      <a:alpha val="40000"/>
                    </a:schemeClr>
                  </a:outerShdw>
                </a:effectLst>
              </a:rPr>
              <a:t>Fig. 5.0</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15" name="Rectangle 14"/>
          <p:cNvSpPr/>
          <p:nvPr/>
        </p:nvSpPr>
        <p:spPr>
          <a:xfrm>
            <a:off x="4910818" y="146862"/>
            <a:ext cx="1880964" cy="461665"/>
          </a:xfrm>
          <a:prstGeom prst="rect">
            <a:avLst/>
          </a:prstGeom>
          <a:noFill/>
        </p:spPr>
        <p:txBody>
          <a:bodyPr wrap="none" lIns="91440" tIns="45720" rIns="91440" bIns="45720">
            <a:spAutoFit/>
          </a:bodyPr>
          <a:lstStyle/>
          <a:p>
            <a:pPr algn="ctr"/>
            <a:r>
              <a:rPr lang="en-US" sz="2400" b="1" u="sng" dirty="0">
                <a:ln w="0"/>
                <a:effectLst>
                  <a:outerShdw blurRad="38100" dist="19050" dir="2700000" algn="tl" rotWithShape="0">
                    <a:schemeClr val="dk1">
                      <a:alpha val="40000"/>
                    </a:schemeClr>
                  </a:outerShdw>
                </a:effectLst>
              </a:rPr>
              <a:t>Strut Mounts</a:t>
            </a:r>
            <a:endParaRPr lang="en-US" sz="2400" b="1" u="sng" cap="none" spc="0" dirty="0">
              <a:ln w="0"/>
              <a:solidFill>
                <a:schemeClr val="tx1"/>
              </a:solidFill>
              <a:effectLst>
                <a:outerShdw blurRad="38100" dist="19050" dir="2700000" algn="tl" rotWithShape="0">
                  <a:schemeClr val="dk1">
                    <a:alpha val="40000"/>
                  </a:schemeClr>
                </a:outerShdw>
              </a:effectLst>
            </a:endParaRPr>
          </a:p>
        </p:txBody>
      </p:sp>
      <p:sp>
        <p:nvSpPr>
          <p:cNvPr id="21" name="Rectangle 20"/>
          <p:cNvSpPr/>
          <p:nvPr/>
        </p:nvSpPr>
        <p:spPr>
          <a:xfrm>
            <a:off x="167425" y="824247"/>
            <a:ext cx="5256449" cy="400110"/>
          </a:xfrm>
          <a:prstGeom prst="rect">
            <a:avLst/>
          </a:prstGeom>
          <a:noFill/>
        </p:spPr>
        <p:txBody>
          <a:bodyPr wrap="square" lIns="91440" tIns="45720" rIns="91440" bIns="45720">
            <a:spAutoFit/>
          </a:bodyPr>
          <a:lstStyle/>
          <a:p>
            <a:pPr algn="ctr"/>
            <a:r>
              <a:rPr lang="en-US" sz="2000" b="1" u="sng" dirty="0">
                <a:ln w="0"/>
                <a:solidFill>
                  <a:srgbClr val="00B050"/>
                </a:solidFill>
                <a:effectLst>
                  <a:outerShdw blurRad="38100" dist="19050" dir="2700000" algn="tl" rotWithShape="0">
                    <a:schemeClr val="dk1">
                      <a:alpha val="40000"/>
                    </a:schemeClr>
                  </a:outerShdw>
                </a:effectLst>
              </a:rPr>
              <a:t>Part Weight comparison OE vs OURS</a:t>
            </a:r>
            <a:endParaRPr lang="en-US" sz="2000" b="1" u="sng" cap="none" spc="0" dirty="0">
              <a:ln w="0"/>
              <a:solidFill>
                <a:srgbClr val="00B05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72321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172457572"/>
              </p:ext>
            </p:extLst>
          </p:nvPr>
        </p:nvGraphicFramePr>
        <p:xfrm>
          <a:off x="-1" y="940104"/>
          <a:ext cx="12192000" cy="5917896"/>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585667">
                <a:tc gridSpan="4">
                  <a:txBody>
                    <a:bodyPr/>
                    <a:lstStyle/>
                    <a:p>
                      <a:r>
                        <a:rPr lang="en-US" dirty="0"/>
                        <a:t>Comparison between</a:t>
                      </a:r>
                      <a:r>
                        <a:rPr lang="en-US" baseline="0" dirty="0"/>
                        <a:t> OEM, SCHAEFFLER and OTHER BRANDS</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686715">
                <a:tc>
                  <a:txBody>
                    <a:bodyPr/>
                    <a:lstStyle/>
                    <a:p>
                      <a:pPr algn="l"/>
                      <a:r>
                        <a:rPr lang="en-US" sz="2000" b="1" dirty="0" err="1"/>
                        <a:t>Characterstics</a:t>
                      </a:r>
                      <a:endParaRPr lang="en-US" sz="2000" b="1" dirty="0"/>
                    </a:p>
                  </a:txBody>
                  <a:tcPr/>
                </a:tc>
                <a:tc>
                  <a:txBody>
                    <a:bodyPr/>
                    <a:lstStyle/>
                    <a:p>
                      <a:pPr algn="l"/>
                      <a:r>
                        <a:rPr lang="en-US" sz="2000" b="1" dirty="0"/>
                        <a:t>OEM</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u="sng" cap="none" spc="0" dirty="0">
                          <a:ln w="0"/>
                          <a:solidFill>
                            <a:schemeClr val="bg1"/>
                          </a:solidFill>
                          <a:effectLst>
                            <a:outerShdw blurRad="38100" dist="19050" dir="2700000" algn="tl" rotWithShape="0">
                              <a:schemeClr val="dk1">
                                <a:alpha val="40000"/>
                              </a:schemeClr>
                            </a:outerShdw>
                          </a:effectLst>
                        </a:rPr>
                        <a:t>SCHAEFFLER</a:t>
                      </a:r>
                    </a:p>
                  </a:txBody>
                  <a:tcPr/>
                </a:tc>
                <a:tc>
                  <a:txBody>
                    <a:bodyPr/>
                    <a:lstStyle/>
                    <a:p>
                      <a:pPr algn="l"/>
                      <a:r>
                        <a:rPr lang="en-US" sz="2000" b="1" dirty="0"/>
                        <a:t>OTHER BRANDS</a:t>
                      </a:r>
                    </a:p>
                  </a:txBody>
                  <a:tcPr/>
                </a:tc>
                <a:extLst>
                  <a:ext uri="{0D108BD9-81ED-4DB2-BD59-A6C34878D82A}">
                    <a16:rowId xmlns:a16="http://schemas.microsoft.com/office/drawing/2014/main" val="10001"/>
                  </a:ext>
                </a:extLst>
              </a:tr>
              <a:tr h="627000">
                <a:tc>
                  <a:txBody>
                    <a:bodyPr/>
                    <a:lstStyle/>
                    <a:p>
                      <a:pPr algn="l"/>
                      <a:r>
                        <a:rPr lang="en-US" dirty="0"/>
                        <a:t>Rubber</a:t>
                      </a:r>
                      <a:r>
                        <a:rPr lang="en-US" baseline="0" dirty="0"/>
                        <a:t> grade </a:t>
                      </a:r>
                      <a:endParaRPr lang="en-US" dirty="0"/>
                    </a:p>
                  </a:txBody>
                  <a:tcPr/>
                </a:tc>
                <a:tc>
                  <a:txBody>
                    <a:bodyPr/>
                    <a:lstStyle/>
                    <a:p>
                      <a:pPr algn="l"/>
                      <a:r>
                        <a:rPr lang="en-US" dirty="0"/>
                        <a:t>Natural Rubber Grade 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Natural Rubber Grade 1X</a:t>
                      </a:r>
                    </a:p>
                  </a:txBody>
                  <a:tcPr/>
                </a:tc>
                <a:tc>
                  <a:txBody>
                    <a:bodyPr/>
                    <a:lstStyle/>
                    <a:p>
                      <a:pPr algn="l"/>
                      <a:r>
                        <a:rPr lang="en-US" dirty="0"/>
                        <a:t>Uses</a:t>
                      </a:r>
                      <a:r>
                        <a:rPr lang="en-US" baseline="0" dirty="0"/>
                        <a:t> Grade 5</a:t>
                      </a:r>
                      <a:endParaRPr lang="en-US" dirty="0"/>
                    </a:p>
                  </a:txBody>
                  <a:tcPr/>
                </a:tc>
                <a:extLst>
                  <a:ext uri="{0D108BD9-81ED-4DB2-BD59-A6C34878D82A}">
                    <a16:rowId xmlns:a16="http://schemas.microsoft.com/office/drawing/2014/main" val="10002"/>
                  </a:ext>
                </a:extLst>
              </a:tr>
              <a:tr h="399626">
                <a:tc>
                  <a:txBody>
                    <a:bodyPr/>
                    <a:lstStyle/>
                    <a:p>
                      <a:pPr algn="l"/>
                      <a:r>
                        <a:rPr lang="en-US" dirty="0"/>
                        <a:t>Layout</a:t>
                      </a:r>
                    </a:p>
                  </a:txBody>
                  <a:tcPr/>
                </a:tc>
                <a:tc>
                  <a:txBody>
                    <a:bodyPr/>
                    <a:lstStyle/>
                    <a:p>
                      <a:pPr algn="l"/>
                      <a:r>
                        <a:rPr lang="en-US" dirty="0"/>
                        <a:t>-</a:t>
                      </a:r>
                    </a:p>
                  </a:txBody>
                  <a:tcPr/>
                </a:tc>
                <a:tc>
                  <a:txBody>
                    <a:bodyPr/>
                    <a:lstStyle/>
                    <a:p>
                      <a:pPr algn="l"/>
                      <a:r>
                        <a:rPr lang="en-US" dirty="0"/>
                        <a:t>As Per OEM part</a:t>
                      </a:r>
                    </a:p>
                  </a:txBody>
                  <a:tcPr/>
                </a:tc>
                <a:tc>
                  <a:txBody>
                    <a:bodyPr/>
                    <a:lstStyle/>
                    <a:p>
                      <a:pPr algn="l"/>
                      <a:r>
                        <a:rPr lang="en-US" dirty="0"/>
                        <a:t>Not matching</a:t>
                      </a:r>
                      <a:r>
                        <a:rPr lang="en-US" baseline="0" dirty="0"/>
                        <a:t> with OEM</a:t>
                      </a:r>
                      <a:endParaRPr lang="en-US" dirty="0"/>
                    </a:p>
                  </a:txBody>
                  <a:tcPr/>
                </a:tc>
                <a:extLst>
                  <a:ext uri="{0D108BD9-81ED-4DB2-BD59-A6C34878D82A}">
                    <a16:rowId xmlns:a16="http://schemas.microsoft.com/office/drawing/2014/main" val="10003"/>
                  </a:ext>
                </a:extLst>
              </a:tr>
              <a:tr h="385847">
                <a:tc>
                  <a:txBody>
                    <a:bodyPr/>
                    <a:lstStyle/>
                    <a:p>
                      <a:pPr algn="l"/>
                      <a:r>
                        <a:rPr lang="en-US" dirty="0"/>
                        <a:t>Ash</a:t>
                      </a:r>
                      <a:r>
                        <a:rPr lang="en-US" baseline="0" dirty="0"/>
                        <a:t> content </a:t>
                      </a:r>
                      <a:endParaRPr lang="en-US" dirty="0"/>
                    </a:p>
                  </a:txBody>
                  <a:tcPr/>
                </a:tc>
                <a:tc>
                  <a:txBody>
                    <a:bodyPr/>
                    <a:lstStyle/>
                    <a:p>
                      <a:pPr algn="l"/>
                      <a:r>
                        <a:rPr lang="en-US" dirty="0"/>
                        <a:t>Less</a:t>
                      </a:r>
                      <a:r>
                        <a:rPr lang="en-US" baseline="0" dirty="0"/>
                        <a:t> than </a:t>
                      </a:r>
                      <a:r>
                        <a:rPr lang="en-US" b="1" baseline="0" dirty="0"/>
                        <a:t>6 %</a:t>
                      </a:r>
                      <a:endParaRPr lang="en-US" b="1" dirty="0"/>
                    </a:p>
                  </a:txBody>
                  <a:tcPr/>
                </a:tc>
                <a:tc>
                  <a:txBody>
                    <a:bodyPr/>
                    <a:lstStyle/>
                    <a:p>
                      <a:pPr algn="l"/>
                      <a:r>
                        <a:rPr lang="en-US" dirty="0"/>
                        <a:t>Less</a:t>
                      </a:r>
                      <a:r>
                        <a:rPr lang="en-US" baseline="0" dirty="0"/>
                        <a:t> than </a:t>
                      </a:r>
                      <a:r>
                        <a:rPr lang="en-US" b="1" baseline="0" dirty="0"/>
                        <a:t>6 %</a:t>
                      </a:r>
                      <a:endParaRPr lang="en-US" b="1" dirty="0"/>
                    </a:p>
                  </a:txBody>
                  <a:tcPr/>
                </a:tc>
                <a:tc>
                  <a:txBody>
                    <a:bodyPr/>
                    <a:lstStyle/>
                    <a:p>
                      <a:pPr algn="l"/>
                      <a:r>
                        <a:rPr lang="en-US" dirty="0"/>
                        <a:t>More than </a:t>
                      </a:r>
                      <a:r>
                        <a:rPr lang="en-US" b="1" dirty="0"/>
                        <a:t>15 %</a:t>
                      </a:r>
                    </a:p>
                  </a:txBody>
                  <a:tcPr/>
                </a:tc>
                <a:extLst>
                  <a:ext uri="{0D108BD9-81ED-4DB2-BD59-A6C34878D82A}">
                    <a16:rowId xmlns:a16="http://schemas.microsoft.com/office/drawing/2014/main" val="10004"/>
                  </a:ext>
                </a:extLst>
              </a:tr>
              <a:tr h="937164">
                <a:tc>
                  <a:txBody>
                    <a:bodyPr/>
                    <a:lstStyle/>
                    <a:p>
                      <a:pPr algn="l"/>
                      <a:r>
                        <a:rPr lang="en-US" dirty="0"/>
                        <a:t>Tensile Strength</a:t>
                      </a:r>
                      <a:r>
                        <a:rPr lang="en-US" baseline="0" dirty="0"/>
                        <a:t> and Elongation %</a:t>
                      </a:r>
                      <a:endParaRPr lang="en-US" dirty="0"/>
                    </a:p>
                  </a:txBody>
                  <a:tcPr/>
                </a:tc>
                <a:tc>
                  <a:txBody>
                    <a:bodyPr/>
                    <a:lstStyle/>
                    <a:p>
                      <a:pPr algn="l"/>
                      <a:r>
                        <a:rPr lang="en-US" dirty="0"/>
                        <a:t>More than</a:t>
                      </a:r>
                      <a:r>
                        <a:rPr lang="en-US" baseline="0" dirty="0"/>
                        <a:t> </a:t>
                      </a:r>
                      <a:r>
                        <a:rPr lang="en-US" b="1" baseline="0" dirty="0"/>
                        <a:t>125 kg/cm</a:t>
                      </a:r>
                      <a:r>
                        <a:rPr lang="en-US" b="1" baseline="30000" dirty="0"/>
                        <a:t>2</a:t>
                      </a:r>
                      <a:r>
                        <a:rPr lang="en-US" b="1" baseline="0" dirty="0"/>
                        <a:t> and 300%</a:t>
                      </a:r>
                      <a:endParaRPr lang="en-US" b="1" baseline="30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More than</a:t>
                      </a:r>
                      <a:r>
                        <a:rPr lang="en-US" baseline="0" dirty="0"/>
                        <a:t> </a:t>
                      </a:r>
                      <a:r>
                        <a:rPr lang="en-US" b="1" baseline="0" dirty="0"/>
                        <a:t>130 kg/cm</a:t>
                      </a:r>
                      <a:r>
                        <a:rPr lang="en-US" b="1" baseline="30000" dirty="0"/>
                        <a:t>2</a:t>
                      </a:r>
                      <a:r>
                        <a:rPr lang="en-US" b="1" baseline="0" dirty="0"/>
                        <a:t> and 325%</a:t>
                      </a:r>
                      <a:endParaRPr lang="en-US" b="1" baseline="30000" dirty="0"/>
                    </a:p>
                    <a:p>
                      <a:pPr algn="l"/>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less than</a:t>
                      </a:r>
                      <a:r>
                        <a:rPr lang="en-US" baseline="0" dirty="0"/>
                        <a:t> </a:t>
                      </a:r>
                      <a:r>
                        <a:rPr lang="en-US" b="1" baseline="0" dirty="0"/>
                        <a:t>100 kg/cm</a:t>
                      </a:r>
                      <a:r>
                        <a:rPr lang="en-US" b="1" baseline="30000" dirty="0"/>
                        <a:t>2</a:t>
                      </a:r>
                      <a:r>
                        <a:rPr lang="en-US" b="1" baseline="0" dirty="0"/>
                        <a:t> and 225%</a:t>
                      </a:r>
                      <a:endParaRPr lang="en-US" b="1" baseline="30000" dirty="0"/>
                    </a:p>
                    <a:p>
                      <a:pPr algn="l"/>
                      <a:endParaRPr lang="en-US" dirty="0"/>
                    </a:p>
                  </a:txBody>
                  <a:tcPr/>
                </a:tc>
                <a:extLst>
                  <a:ext uri="{0D108BD9-81ED-4DB2-BD59-A6C34878D82A}">
                    <a16:rowId xmlns:a16="http://schemas.microsoft.com/office/drawing/2014/main" val="10005"/>
                  </a:ext>
                </a:extLst>
              </a:tr>
              <a:tr h="468528">
                <a:tc>
                  <a:txBody>
                    <a:bodyPr/>
                    <a:lstStyle/>
                    <a:p>
                      <a:pPr algn="l"/>
                      <a:r>
                        <a:rPr lang="en-US" dirty="0"/>
                        <a:t>Compression set</a:t>
                      </a:r>
                      <a:r>
                        <a:rPr lang="en-US" baseline="0" dirty="0"/>
                        <a:t> </a:t>
                      </a:r>
                      <a:endParaRPr lang="en-US" dirty="0"/>
                    </a:p>
                  </a:txBody>
                  <a:tcPr/>
                </a:tc>
                <a:tc>
                  <a:txBody>
                    <a:bodyPr/>
                    <a:lstStyle/>
                    <a:p>
                      <a:pPr algn="l"/>
                      <a:r>
                        <a:rPr lang="en-US" dirty="0"/>
                        <a:t>Less than </a:t>
                      </a:r>
                      <a:r>
                        <a:rPr lang="en-US" b="1" dirty="0"/>
                        <a:t>28%</a:t>
                      </a:r>
                    </a:p>
                  </a:txBody>
                  <a:tcPr/>
                </a:tc>
                <a:tc>
                  <a:txBody>
                    <a:bodyPr/>
                    <a:lstStyle/>
                    <a:p>
                      <a:pPr algn="l"/>
                      <a:r>
                        <a:rPr lang="en-US" dirty="0"/>
                        <a:t>Less than </a:t>
                      </a:r>
                      <a:r>
                        <a:rPr lang="en-US" b="1" dirty="0"/>
                        <a:t>28%</a:t>
                      </a:r>
                    </a:p>
                  </a:txBody>
                  <a:tcPr/>
                </a:tc>
                <a:tc>
                  <a:txBody>
                    <a:bodyPr/>
                    <a:lstStyle/>
                    <a:p>
                      <a:pPr algn="l"/>
                      <a:r>
                        <a:rPr lang="en-US" dirty="0"/>
                        <a:t>More than </a:t>
                      </a:r>
                      <a:r>
                        <a:rPr lang="en-US" b="1" dirty="0"/>
                        <a:t>40%</a:t>
                      </a:r>
                    </a:p>
                  </a:txBody>
                  <a:tcPr/>
                </a:tc>
                <a:extLst>
                  <a:ext uri="{0D108BD9-81ED-4DB2-BD59-A6C34878D82A}">
                    <a16:rowId xmlns:a16="http://schemas.microsoft.com/office/drawing/2014/main" val="10006"/>
                  </a:ext>
                </a:extLst>
              </a:tr>
              <a:tr h="656015">
                <a:tc>
                  <a:txBody>
                    <a:bodyPr/>
                    <a:lstStyle/>
                    <a:p>
                      <a:r>
                        <a:rPr lang="en-US" dirty="0"/>
                        <a:t>OZONE</a:t>
                      </a:r>
                      <a:r>
                        <a:rPr lang="en-US" baseline="0" dirty="0"/>
                        <a:t> test</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 crack found</a:t>
                      </a:r>
                    </a:p>
                    <a:p>
                      <a:endParaRPr lang="en-US" dirty="0"/>
                    </a:p>
                  </a:txBody>
                  <a:tcPr/>
                </a:tc>
                <a:tc>
                  <a:txBody>
                    <a:bodyPr/>
                    <a:lstStyle/>
                    <a:p>
                      <a:r>
                        <a:rPr lang="en-US" dirty="0"/>
                        <a:t>No crack found</a:t>
                      </a:r>
                    </a:p>
                  </a:txBody>
                  <a:tcPr/>
                </a:tc>
                <a:tc>
                  <a:txBody>
                    <a:bodyPr/>
                    <a:lstStyle/>
                    <a:p>
                      <a:r>
                        <a:rPr lang="en-US" b="1" dirty="0"/>
                        <a:t>Not</a:t>
                      </a:r>
                      <a:r>
                        <a:rPr lang="en-US" b="1" baseline="0" dirty="0"/>
                        <a:t> passed in Ozone test Result</a:t>
                      </a:r>
                    </a:p>
                  </a:txBody>
                  <a:tcPr/>
                </a:tc>
                <a:extLst>
                  <a:ext uri="{0D108BD9-81ED-4DB2-BD59-A6C34878D82A}">
                    <a16:rowId xmlns:a16="http://schemas.microsoft.com/office/drawing/2014/main" val="10007"/>
                  </a:ext>
                </a:extLst>
              </a:tr>
              <a:tr h="585667">
                <a:tc>
                  <a:txBody>
                    <a:bodyPr/>
                    <a:lstStyle/>
                    <a:p>
                      <a:r>
                        <a:rPr lang="en-US" dirty="0"/>
                        <a:t>Shelf Life</a:t>
                      </a:r>
                      <a:r>
                        <a:rPr lang="en-US" baseline="0" dirty="0"/>
                        <a:t> </a:t>
                      </a:r>
                      <a:endParaRPr lang="en-US" dirty="0"/>
                    </a:p>
                  </a:txBody>
                  <a:tcPr/>
                </a:tc>
                <a:tc>
                  <a:txBody>
                    <a:bodyPr/>
                    <a:lstStyle/>
                    <a:p>
                      <a:r>
                        <a:rPr lang="en-US" dirty="0"/>
                        <a:t>5</a:t>
                      </a:r>
                      <a:r>
                        <a:rPr lang="en-US" baseline="0" dirty="0"/>
                        <a:t> Years</a:t>
                      </a:r>
                      <a:endParaRPr lang="en-US" dirty="0"/>
                    </a:p>
                  </a:txBody>
                  <a:tcPr/>
                </a:tc>
                <a:tc>
                  <a:txBody>
                    <a:bodyPr/>
                    <a:lstStyle/>
                    <a:p>
                      <a:r>
                        <a:rPr lang="en-US" dirty="0"/>
                        <a:t>5 years</a:t>
                      </a:r>
                    </a:p>
                  </a:txBody>
                  <a:tcPr/>
                </a:tc>
                <a:tc>
                  <a:txBody>
                    <a:bodyPr/>
                    <a:lstStyle/>
                    <a:p>
                      <a:r>
                        <a:rPr lang="en-US" baseline="0" dirty="0"/>
                        <a:t>2 years</a:t>
                      </a:r>
                    </a:p>
                  </a:txBody>
                  <a:tcPr/>
                </a:tc>
                <a:extLst>
                  <a:ext uri="{0D108BD9-81ED-4DB2-BD59-A6C34878D82A}">
                    <a16:rowId xmlns:a16="http://schemas.microsoft.com/office/drawing/2014/main" val="10008"/>
                  </a:ext>
                </a:extLst>
              </a:tr>
              <a:tr h="585667">
                <a:tc>
                  <a:txBody>
                    <a:bodyPr/>
                    <a:lstStyle/>
                    <a:p>
                      <a:r>
                        <a:rPr lang="en-US" dirty="0"/>
                        <a:t>Durability(cycle)</a:t>
                      </a:r>
                    </a:p>
                  </a:txBody>
                  <a:tcPr/>
                </a:tc>
                <a:tc>
                  <a:txBody>
                    <a:bodyPr/>
                    <a:lstStyle/>
                    <a:p>
                      <a:r>
                        <a:rPr lang="en-US" dirty="0"/>
                        <a:t>35000-40000</a:t>
                      </a:r>
                      <a:r>
                        <a:rPr lang="en-US" baseline="0" dirty="0"/>
                        <a:t> km</a:t>
                      </a:r>
                      <a:endParaRPr lang="en-US" dirty="0"/>
                    </a:p>
                  </a:txBody>
                  <a:tcPr/>
                </a:tc>
                <a:tc>
                  <a:txBody>
                    <a:bodyPr/>
                    <a:lstStyle/>
                    <a:p>
                      <a:r>
                        <a:rPr lang="en-US" dirty="0"/>
                        <a:t>35000-40000</a:t>
                      </a:r>
                      <a:r>
                        <a:rPr lang="en-US" baseline="0" dirty="0"/>
                        <a:t> km</a:t>
                      </a:r>
                      <a:endParaRPr lang="en-US" dirty="0"/>
                    </a:p>
                  </a:txBody>
                  <a:tcPr/>
                </a:tc>
                <a:tc>
                  <a:txBody>
                    <a:bodyPr/>
                    <a:lstStyle/>
                    <a:p>
                      <a:r>
                        <a:rPr lang="en-US" baseline="0" dirty="0"/>
                        <a:t>10000 km</a:t>
                      </a:r>
                    </a:p>
                  </a:txBody>
                  <a:tcPr/>
                </a:tc>
                <a:extLst>
                  <a:ext uri="{0D108BD9-81ED-4DB2-BD59-A6C34878D82A}">
                    <a16:rowId xmlns:a16="http://schemas.microsoft.com/office/drawing/2014/main" val="10009"/>
                  </a:ext>
                </a:extLst>
              </a:tr>
            </a:tbl>
          </a:graphicData>
        </a:graphic>
      </p:graphicFrame>
      <p:sp>
        <p:nvSpPr>
          <p:cNvPr id="7" name="Rectangle 6"/>
          <p:cNvSpPr/>
          <p:nvPr/>
        </p:nvSpPr>
        <p:spPr>
          <a:xfrm>
            <a:off x="4910818" y="146862"/>
            <a:ext cx="1880964" cy="461665"/>
          </a:xfrm>
          <a:prstGeom prst="rect">
            <a:avLst/>
          </a:prstGeom>
          <a:noFill/>
        </p:spPr>
        <p:txBody>
          <a:bodyPr wrap="none" lIns="91440" tIns="45720" rIns="91440" bIns="45720">
            <a:spAutoFit/>
          </a:bodyPr>
          <a:lstStyle/>
          <a:p>
            <a:pPr algn="ctr"/>
            <a:r>
              <a:rPr lang="en-US" sz="2400" b="1" u="sng" dirty="0">
                <a:ln w="0"/>
                <a:effectLst>
                  <a:outerShdw blurRad="38100" dist="19050" dir="2700000" algn="tl" rotWithShape="0">
                    <a:schemeClr val="dk1">
                      <a:alpha val="40000"/>
                    </a:schemeClr>
                  </a:outerShdw>
                </a:effectLst>
              </a:rPr>
              <a:t>Strut Mounts</a:t>
            </a:r>
            <a:endParaRPr lang="en-US" sz="2400" b="1" u="sng" cap="none" spc="0" dirty="0">
              <a:ln w="0"/>
              <a:solidFill>
                <a:schemeClr val="tx1"/>
              </a:solidFill>
              <a:effectLst>
                <a:outerShdw blurRad="38100" dist="19050" dir="2700000" algn="tl" rotWithShape="0">
                  <a:schemeClr val="dk1">
                    <a:alpha val="40000"/>
                  </a:schemeClr>
                </a:outerShdw>
              </a:effectLst>
            </a:endParaRPr>
          </a:p>
        </p:txBody>
      </p:sp>
      <p:sp>
        <p:nvSpPr>
          <p:cNvPr id="8" name="Rectangle 7"/>
          <p:cNvSpPr/>
          <p:nvPr/>
        </p:nvSpPr>
        <p:spPr>
          <a:xfrm>
            <a:off x="167425" y="502272"/>
            <a:ext cx="7552889" cy="400110"/>
          </a:xfrm>
          <a:prstGeom prst="rect">
            <a:avLst/>
          </a:prstGeom>
          <a:noFill/>
        </p:spPr>
        <p:txBody>
          <a:bodyPr wrap="square" lIns="91440" tIns="45720" rIns="91440" bIns="45720">
            <a:spAutoFit/>
          </a:bodyPr>
          <a:lstStyle/>
          <a:p>
            <a:pPr algn="ctr"/>
            <a:r>
              <a:rPr lang="en-US" sz="2000" b="1" u="sng" dirty="0">
                <a:ln w="0"/>
                <a:solidFill>
                  <a:srgbClr val="00B050"/>
                </a:solidFill>
                <a:effectLst>
                  <a:outerShdw blurRad="38100" dist="19050" dir="2700000" algn="tl" rotWithShape="0">
                    <a:schemeClr val="dk1">
                      <a:alpha val="40000"/>
                    </a:schemeClr>
                  </a:outerShdw>
                </a:effectLst>
              </a:rPr>
              <a:t>Why are we better from other Domestic </a:t>
            </a:r>
            <a:r>
              <a:rPr lang="en-US" sz="2000" b="1" u="sng" dirty="0" err="1">
                <a:ln w="0"/>
                <a:solidFill>
                  <a:srgbClr val="00B050"/>
                </a:solidFill>
                <a:effectLst>
                  <a:outerShdw blurRad="38100" dist="19050" dir="2700000" algn="tl" rotWithShape="0">
                    <a:schemeClr val="dk1">
                      <a:alpha val="40000"/>
                    </a:schemeClr>
                  </a:outerShdw>
                </a:effectLst>
              </a:rPr>
              <a:t>BrandS</a:t>
            </a:r>
            <a:endParaRPr lang="en-US" sz="2000" b="1" u="sng" cap="none" spc="0" dirty="0">
              <a:ln w="0"/>
              <a:solidFill>
                <a:srgbClr val="00B05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77698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76160" y="1041934"/>
            <a:ext cx="4251677" cy="523220"/>
          </a:xfrm>
          <a:prstGeom prst="rect">
            <a:avLst/>
          </a:prstGeom>
          <a:noFill/>
        </p:spPr>
        <p:txBody>
          <a:bodyPr wrap="none" lIns="91440" tIns="45720" rIns="91440" bIns="45720">
            <a:spAutoFit/>
          </a:bodyPr>
          <a:lstStyle/>
          <a:p>
            <a:pPr algn="ctr"/>
            <a:r>
              <a:rPr lang="en-US" sz="2800" b="1" u="sng" dirty="0">
                <a:ln w="0"/>
                <a:effectLst>
                  <a:outerShdw blurRad="38100" dist="19050" dir="2700000" algn="tl" rotWithShape="0">
                    <a:schemeClr val="dk1">
                      <a:alpha val="40000"/>
                    </a:schemeClr>
                  </a:outerShdw>
                </a:effectLst>
              </a:rPr>
              <a:t>Front Strut Mount XUV 500</a:t>
            </a:r>
            <a:endParaRPr lang="en-US" sz="2800" b="1" u="sng" cap="none" spc="0" dirty="0">
              <a:ln w="0"/>
              <a:solidFill>
                <a:schemeClr val="tx1"/>
              </a:solidFill>
              <a:effectLst>
                <a:outerShdw blurRad="38100" dist="19050" dir="2700000" algn="tl" rotWithShape="0">
                  <a:schemeClr val="dk1">
                    <a:alpha val="40000"/>
                  </a:schemeClr>
                </a:outerShdw>
              </a:effectLst>
            </a:endParaRPr>
          </a:p>
        </p:txBody>
      </p:sp>
      <p:grpSp>
        <p:nvGrpSpPr>
          <p:cNvPr id="1048" name="Group 1047"/>
          <p:cNvGrpSpPr/>
          <p:nvPr/>
        </p:nvGrpSpPr>
        <p:grpSpPr>
          <a:xfrm>
            <a:off x="-45773" y="1708642"/>
            <a:ext cx="12237773" cy="4712790"/>
            <a:chOff x="-45293" y="792310"/>
            <a:chExt cx="12237773" cy="4712790"/>
          </a:xfrm>
        </p:grpSpPr>
        <p:sp>
          <p:nvSpPr>
            <p:cNvPr id="50" name="Rectangle 49"/>
            <p:cNvSpPr/>
            <p:nvPr/>
          </p:nvSpPr>
          <p:spPr>
            <a:xfrm>
              <a:off x="-13563" y="1908746"/>
              <a:ext cx="1549359" cy="923330"/>
            </a:xfrm>
            <a:prstGeom prst="rect">
              <a:avLst/>
            </a:prstGeom>
            <a:noFill/>
          </p:spPr>
          <p:txBody>
            <a:bodyPr wrap="square" lIns="91440" tIns="45720" rIns="91440" bIns="45720">
              <a:spAutoFit/>
            </a:bodyPr>
            <a:lstStyle/>
            <a:p>
              <a:pPr algn="ctr"/>
              <a:r>
                <a:rPr lang="en-US" dirty="0">
                  <a:ln w="0"/>
                  <a:effectLst>
                    <a:outerShdw blurRad="38100" dist="19050" dir="2700000" algn="tl" rotWithShape="0">
                      <a:schemeClr val="dk1">
                        <a:alpha val="40000"/>
                      </a:schemeClr>
                    </a:outerShdw>
                  </a:effectLst>
                </a:rPr>
                <a:t>MS Bolt are press fitted only</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51" name="Rectangle 50"/>
            <p:cNvSpPr/>
            <p:nvPr/>
          </p:nvSpPr>
          <p:spPr>
            <a:xfrm>
              <a:off x="9876593" y="1760101"/>
              <a:ext cx="2315887" cy="1323439"/>
            </a:xfrm>
            <a:prstGeom prst="rect">
              <a:avLst/>
            </a:prstGeom>
            <a:noFill/>
          </p:spPr>
          <p:txBody>
            <a:bodyPr wrap="square" lIns="91440" tIns="45720" rIns="91440" bIns="45720">
              <a:spAutoFit/>
            </a:bodyPr>
            <a:lstStyle/>
            <a:p>
              <a:pPr algn="ctr"/>
              <a:r>
                <a:rPr lang="en-US" sz="1600" dirty="0">
                  <a:ln w="0"/>
                  <a:effectLst>
                    <a:outerShdw blurRad="38100" dist="19050" dir="2700000" algn="tl" rotWithShape="0">
                      <a:schemeClr val="dk1">
                        <a:alpha val="40000"/>
                      </a:schemeClr>
                    </a:outerShdw>
                  </a:effectLst>
                </a:rPr>
                <a:t>Use knurling tempered 9.8/10.9 Bolt  which are welded and press fitted</a:t>
              </a:r>
              <a:endParaRPr lang="en-US" sz="1600" b="0" cap="none" spc="0" dirty="0">
                <a:ln w="0"/>
                <a:solidFill>
                  <a:schemeClr val="tx1"/>
                </a:solidFill>
                <a:effectLst>
                  <a:outerShdw blurRad="38100" dist="19050" dir="2700000" algn="tl" rotWithShape="0">
                    <a:schemeClr val="dk1">
                      <a:alpha val="40000"/>
                    </a:schemeClr>
                  </a:outerShdw>
                </a:effectLst>
              </a:endParaRPr>
            </a:p>
          </p:txBody>
        </p:sp>
        <p:grpSp>
          <p:nvGrpSpPr>
            <p:cNvPr id="1047" name="Group 1046"/>
            <p:cNvGrpSpPr/>
            <p:nvPr/>
          </p:nvGrpSpPr>
          <p:grpSpPr>
            <a:xfrm>
              <a:off x="1022413" y="792310"/>
              <a:ext cx="9860242" cy="4712790"/>
              <a:chOff x="455742" y="764165"/>
              <a:chExt cx="10797771" cy="5656415"/>
            </a:xfrm>
          </p:grpSpPr>
          <p:pic>
            <p:nvPicPr>
              <p:cNvPr id="37" name="Picture 36"/>
              <p:cNvPicPr>
                <a:picLocks noChangeAspect="1"/>
              </p:cNvPicPr>
              <p:nvPr/>
            </p:nvPicPr>
            <p:blipFill rotWithShape="1">
              <a:blip r:embed="rId2">
                <a:extLst>
                  <a:ext uri="{28A0092B-C50C-407E-A947-70E740481C1C}">
                    <a14:useLocalDpi xmlns:a14="http://schemas.microsoft.com/office/drawing/2010/main" val="0"/>
                  </a:ext>
                </a:extLst>
              </a:blip>
              <a:srcRect l="20377" r="38648"/>
              <a:stretch/>
            </p:blipFill>
            <p:spPr>
              <a:xfrm>
                <a:off x="6081150" y="783800"/>
                <a:ext cx="4297721" cy="4383601"/>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8317" r="48701" b="33853"/>
              <a:stretch/>
            </p:blipFill>
            <p:spPr>
              <a:xfrm>
                <a:off x="1143015" y="1138427"/>
                <a:ext cx="4341252" cy="4028976"/>
              </a:xfrm>
              <a:prstGeom prst="rect">
                <a:avLst/>
              </a:prstGeom>
            </p:spPr>
          </p:pic>
          <p:cxnSp>
            <p:nvCxnSpPr>
              <p:cNvPr id="14" name="Straight Arrow Connector 13"/>
              <p:cNvCxnSpPr/>
              <p:nvPr/>
            </p:nvCxnSpPr>
            <p:spPr>
              <a:xfrm flipH="1">
                <a:off x="9544725" y="1913390"/>
                <a:ext cx="1708788" cy="576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9265866" y="2521846"/>
                <a:ext cx="1238518" cy="125046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455742" y="2122702"/>
                <a:ext cx="1374545" cy="2415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4061674" y="2452895"/>
                <a:ext cx="1238518" cy="125046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6823272" y="3963941"/>
                <a:ext cx="301907" cy="2422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7214587" y="3618195"/>
                <a:ext cx="309091" cy="2817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1672383" y="3665767"/>
                <a:ext cx="301908" cy="2422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2090202" y="3306769"/>
                <a:ext cx="309092" cy="2817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4344928" y="3723189"/>
                <a:ext cx="1763224" cy="1200329"/>
              </a:xfrm>
              <a:prstGeom prst="rect">
                <a:avLst/>
              </a:prstGeom>
              <a:noFill/>
            </p:spPr>
            <p:txBody>
              <a:bodyPr wrap="square" lIns="91440" tIns="45720" rIns="91440" bIns="45720">
                <a:spAutoFit/>
              </a:bodyPr>
              <a:lstStyle/>
              <a:p>
                <a:pPr algn="ctr"/>
                <a:r>
                  <a:rPr lang="en-US" dirty="0">
                    <a:ln w="0"/>
                    <a:effectLst>
                      <a:outerShdw blurRad="38100" dist="19050" dir="2700000" algn="tl" rotWithShape="0">
                        <a:schemeClr val="dk1">
                          <a:alpha val="40000"/>
                        </a:schemeClr>
                      </a:outerShdw>
                    </a:effectLst>
                  </a:rPr>
                  <a:t>Spot Welding have less metal strength and durable</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41" name="Rectangle 40"/>
              <p:cNvSpPr/>
              <p:nvPr/>
            </p:nvSpPr>
            <p:spPr>
              <a:xfrm>
                <a:off x="9270182" y="3899919"/>
                <a:ext cx="1763223" cy="1200328"/>
              </a:xfrm>
              <a:prstGeom prst="rect">
                <a:avLst/>
              </a:prstGeom>
              <a:noFill/>
            </p:spPr>
            <p:txBody>
              <a:bodyPr wrap="square" lIns="91440" tIns="45720" rIns="91440" bIns="45720">
                <a:spAutoFit/>
              </a:bodyPr>
              <a:lstStyle/>
              <a:p>
                <a:pPr algn="ctr"/>
                <a:r>
                  <a:rPr lang="en-US" dirty="0">
                    <a:ln w="0"/>
                    <a:effectLst>
                      <a:outerShdw blurRad="38100" dist="19050" dir="2700000" algn="tl" rotWithShape="0">
                        <a:schemeClr val="dk1">
                          <a:alpha val="40000"/>
                        </a:schemeClr>
                      </a:outerShdw>
                    </a:effectLst>
                  </a:rPr>
                  <a:t>Projection Welding have 4x more strength and reliable</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42" name="Rectangle 41"/>
              <p:cNvSpPr/>
              <p:nvPr/>
            </p:nvSpPr>
            <p:spPr>
              <a:xfrm>
                <a:off x="455742" y="3899918"/>
                <a:ext cx="1763224" cy="646331"/>
              </a:xfrm>
              <a:prstGeom prst="rect">
                <a:avLst/>
              </a:prstGeom>
              <a:noFill/>
            </p:spPr>
            <p:txBody>
              <a:bodyPr wrap="square" lIns="91440" tIns="45720" rIns="91440" bIns="45720">
                <a:spAutoFit/>
              </a:bodyPr>
              <a:lstStyle/>
              <a:p>
                <a:pPr algn="ctr"/>
                <a:r>
                  <a:rPr lang="en-US" dirty="0">
                    <a:ln w="0"/>
                    <a:effectLst>
                      <a:outerShdw blurRad="38100" dist="19050" dir="2700000" algn="tl" rotWithShape="0">
                        <a:schemeClr val="dk1">
                          <a:alpha val="40000"/>
                        </a:schemeClr>
                      </a:outerShdw>
                    </a:effectLst>
                  </a:rPr>
                  <a:t>Metal Thickness 2 mm</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43" name="Rectangle 42"/>
              <p:cNvSpPr/>
              <p:nvPr/>
            </p:nvSpPr>
            <p:spPr>
              <a:xfrm>
                <a:off x="6081150" y="4430352"/>
                <a:ext cx="1763223" cy="646332"/>
              </a:xfrm>
              <a:prstGeom prst="rect">
                <a:avLst/>
              </a:prstGeom>
              <a:noFill/>
            </p:spPr>
            <p:txBody>
              <a:bodyPr wrap="square" lIns="91440" tIns="45720" rIns="91440" bIns="45720">
                <a:spAutoFit/>
              </a:bodyPr>
              <a:lstStyle/>
              <a:p>
                <a:pPr algn="ctr"/>
                <a:r>
                  <a:rPr lang="en-US" dirty="0">
                    <a:ln w="0"/>
                    <a:effectLst>
                      <a:outerShdw blurRad="38100" dist="19050" dir="2700000" algn="tl" rotWithShape="0">
                        <a:schemeClr val="dk1">
                          <a:alpha val="40000"/>
                        </a:schemeClr>
                      </a:outerShdw>
                    </a:effectLst>
                  </a:rPr>
                  <a:t>Metal Thickness 3.5 mm</a:t>
                </a:r>
                <a:endParaRPr lang="en-US" b="0" cap="none" spc="0" dirty="0">
                  <a:ln w="0"/>
                  <a:solidFill>
                    <a:schemeClr val="tx1"/>
                  </a:solidFill>
                  <a:effectLst>
                    <a:outerShdw blurRad="38100" dist="19050" dir="2700000" algn="tl" rotWithShape="0">
                      <a:schemeClr val="dk1">
                        <a:alpha val="40000"/>
                      </a:schemeClr>
                    </a:outerShdw>
                  </a:effectLst>
                </a:endParaRPr>
              </a:p>
            </p:txBody>
          </p:sp>
          <p:cxnSp>
            <p:nvCxnSpPr>
              <p:cNvPr id="44" name="Straight Arrow Connector 43"/>
              <p:cNvCxnSpPr/>
              <p:nvPr/>
            </p:nvCxnSpPr>
            <p:spPr>
              <a:xfrm flipH="1" flipV="1">
                <a:off x="3207207" y="3703358"/>
                <a:ext cx="12512" cy="137332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8575640" y="3723189"/>
                <a:ext cx="12512" cy="137332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2415160" y="4963246"/>
                <a:ext cx="1763224" cy="1108205"/>
              </a:xfrm>
              <a:prstGeom prst="rect">
                <a:avLst/>
              </a:prstGeom>
              <a:noFill/>
            </p:spPr>
            <p:txBody>
              <a:bodyPr wrap="square" lIns="91440" tIns="45720" rIns="91440" bIns="45720">
                <a:spAutoFit/>
              </a:bodyPr>
              <a:lstStyle/>
              <a:p>
                <a:pPr algn="ctr"/>
                <a:r>
                  <a:rPr lang="en-US" dirty="0">
                    <a:ln w="0"/>
                    <a:effectLst>
                      <a:outerShdw blurRad="38100" dist="19050" dir="2700000" algn="tl" rotWithShape="0">
                        <a:schemeClr val="dk1">
                          <a:alpha val="40000"/>
                        </a:schemeClr>
                      </a:outerShdw>
                    </a:effectLst>
                  </a:rPr>
                  <a:t>Top plate Spray painted</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49" name="Rectangle 48"/>
              <p:cNvSpPr/>
              <p:nvPr/>
            </p:nvSpPr>
            <p:spPr>
              <a:xfrm>
                <a:off x="7648625" y="4979913"/>
                <a:ext cx="1928400" cy="1440667"/>
              </a:xfrm>
              <a:prstGeom prst="rect">
                <a:avLst/>
              </a:prstGeom>
              <a:noFill/>
            </p:spPr>
            <p:txBody>
              <a:bodyPr wrap="square" lIns="91440" tIns="45720" rIns="91440" bIns="45720">
                <a:spAutoFit/>
              </a:bodyPr>
              <a:lstStyle/>
              <a:p>
                <a:pPr algn="ctr"/>
                <a:r>
                  <a:rPr lang="en-US" dirty="0">
                    <a:ln w="0"/>
                    <a:effectLst>
                      <a:outerShdw blurRad="38100" dist="19050" dir="2700000" algn="tl" rotWithShape="0">
                        <a:schemeClr val="dk1">
                          <a:alpha val="40000"/>
                        </a:schemeClr>
                      </a:outerShdw>
                    </a:effectLst>
                  </a:rPr>
                  <a:t>Top plate powder coated similar to OE Part </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52" name="Rectangle 51"/>
              <p:cNvSpPr/>
              <p:nvPr/>
            </p:nvSpPr>
            <p:spPr>
              <a:xfrm>
                <a:off x="2150832" y="766313"/>
                <a:ext cx="2621193" cy="554103"/>
              </a:xfrm>
              <a:prstGeom prst="rect">
                <a:avLst/>
              </a:prstGeom>
              <a:noFill/>
            </p:spPr>
            <p:txBody>
              <a:bodyPr wrap="non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rPr>
                  <a:t>OTHER BRANDS</a:t>
                </a:r>
              </a:p>
            </p:txBody>
          </p:sp>
          <p:sp>
            <p:nvSpPr>
              <p:cNvPr id="53" name="Rectangle 52"/>
              <p:cNvSpPr/>
              <p:nvPr/>
            </p:nvSpPr>
            <p:spPr>
              <a:xfrm>
                <a:off x="7267169" y="764165"/>
                <a:ext cx="2136696" cy="554103"/>
              </a:xfrm>
              <a:prstGeom prst="rect">
                <a:avLst/>
              </a:prstGeom>
              <a:noFill/>
            </p:spPr>
            <p:txBody>
              <a:bodyPr wrap="none" lIns="91440" tIns="45720" rIns="91440" bIns="45720">
                <a:spAutoFit/>
              </a:bodyPr>
              <a:lstStyle/>
              <a:p>
                <a:pPr algn="ctr"/>
                <a:r>
                  <a:rPr lang="en-US" sz="2400" b="1" cap="none" spc="0" dirty="0">
                    <a:ln w="0"/>
                    <a:solidFill>
                      <a:srgbClr val="00B050"/>
                    </a:solidFill>
                    <a:effectLst>
                      <a:outerShdw blurRad="38100" dist="19050" dir="2700000" algn="tl" rotWithShape="0">
                        <a:schemeClr val="dk1">
                          <a:alpha val="40000"/>
                        </a:schemeClr>
                      </a:outerShdw>
                    </a:effectLst>
                  </a:rPr>
                  <a:t>SCHAEFFLER</a:t>
                </a:r>
              </a:p>
            </p:txBody>
          </p:sp>
        </p:grpSp>
        <p:pic>
          <p:nvPicPr>
            <p:cNvPr id="1033" name="Picture 1032"/>
            <p:cNvPicPr>
              <a:picLocks noChangeAspect="1"/>
            </p:cNvPicPr>
            <p:nvPr/>
          </p:nvPicPr>
          <p:blipFill rotWithShape="1">
            <a:blip r:embed="rId4">
              <a:extLst>
                <a:ext uri="{28A0092B-C50C-407E-A947-70E740481C1C}">
                  <a14:useLocalDpi xmlns:a14="http://schemas.microsoft.com/office/drawing/2010/main" val="0"/>
                </a:ext>
              </a:extLst>
            </a:blip>
            <a:srcRect l="74806" t="35641" r="6447" b="25326"/>
            <a:stretch/>
          </p:blipFill>
          <p:spPr>
            <a:xfrm rot="21203537">
              <a:off x="10379825" y="3019565"/>
              <a:ext cx="1133341" cy="1770845"/>
            </a:xfrm>
            <a:prstGeom prst="rect">
              <a:avLst/>
            </a:prstGeom>
          </p:spPr>
        </p:pic>
        <p:pic>
          <p:nvPicPr>
            <p:cNvPr id="58" name="Picture 57"/>
            <p:cNvPicPr>
              <a:picLocks noChangeAspect="1"/>
            </p:cNvPicPr>
            <p:nvPr/>
          </p:nvPicPr>
          <p:blipFill rotWithShape="1">
            <a:blip r:embed="rId4">
              <a:extLst>
                <a:ext uri="{28A0092B-C50C-407E-A947-70E740481C1C}">
                  <a14:useLocalDpi xmlns:a14="http://schemas.microsoft.com/office/drawing/2010/main" val="0"/>
                </a:ext>
              </a:extLst>
            </a:blip>
            <a:srcRect l="22176" t="35641" r="62600" b="30044"/>
            <a:stretch/>
          </p:blipFill>
          <p:spPr>
            <a:xfrm>
              <a:off x="-45293" y="2643894"/>
              <a:ext cx="836707" cy="1415285"/>
            </a:xfrm>
            <a:prstGeom prst="rect">
              <a:avLst/>
            </a:prstGeom>
          </p:spPr>
        </p:pic>
        <p:pic>
          <p:nvPicPr>
            <p:cNvPr id="1035" name="Picture 1034"/>
            <p:cNvPicPr>
              <a:picLocks noChangeAspect="1"/>
            </p:cNvPicPr>
            <p:nvPr/>
          </p:nvPicPr>
          <p:blipFill rotWithShape="1">
            <a:blip r:embed="rId5">
              <a:extLst>
                <a:ext uri="{BEBA8EAE-BF5A-486C-A8C5-ECC9F3942E4B}">
                  <a14:imgProps xmlns:a14="http://schemas.microsoft.com/office/drawing/2010/main">
                    <a14:imgLayer r:embed="rId6">
                      <a14:imgEffect>
                        <a14:backgroundRemoval t="48930" b="79412" l="42042" r="54054">
                          <a14:foregroundMark x1="48949" y1="55615" x2="48949" y2="55615"/>
                          <a14:foregroundMark x1="48949" y1="55615" x2="48949" y2="55615"/>
                          <a14:foregroundMark x1="48348" y1="60695" x2="48348" y2="60695"/>
                        </a14:backgroundRemoval>
                      </a14:imgEffect>
                    </a14:imgLayer>
                  </a14:imgProps>
                </a:ext>
                <a:ext uri="{28A0092B-C50C-407E-A947-70E740481C1C}">
                  <a14:useLocalDpi xmlns:a14="http://schemas.microsoft.com/office/drawing/2010/main" val="0"/>
                </a:ext>
              </a:extLst>
            </a:blip>
            <a:srcRect l="40807" t="48105" r="44168" b="18992"/>
            <a:stretch/>
          </p:blipFill>
          <p:spPr>
            <a:xfrm>
              <a:off x="632518" y="2951462"/>
              <a:ext cx="683444" cy="840450"/>
            </a:xfrm>
            <a:prstGeom prst="rect">
              <a:avLst/>
            </a:prstGeom>
          </p:spPr>
        </p:pic>
        <p:pic>
          <p:nvPicPr>
            <p:cNvPr id="1036" name="Picture 1035"/>
            <p:cNvPicPr>
              <a:picLocks noChangeAspect="1"/>
            </p:cNvPicPr>
            <p:nvPr/>
          </p:nvPicPr>
          <p:blipFill rotWithShape="1">
            <a:blip r:embed="rId7">
              <a:extLst>
                <a:ext uri="{28A0092B-C50C-407E-A947-70E740481C1C}">
                  <a14:useLocalDpi xmlns:a14="http://schemas.microsoft.com/office/drawing/2010/main" val="0"/>
                </a:ext>
              </a:extLst>
            </a:blip>
            <a:srcRect l="40473" t="50041" r="42879" b="19952"/>
            <a:stretch/>
          </p:blipFill>
          <p:spPr>
            <a:xfrm>
              <a:off x="11047914" y="3165708"/>
              <a:ext cx="1067217" cy="1080232"/>
            </a:xfrm>
            <a:prstGeom prst="rect">
              <a:avLst/>
            </a:prstGeom>
          </p:spPr>
        </p:pic>
      </p:grpSp>
      <p:sp>
        <p:nvSpPr>
          <p:cNvPr id="33" name="Rectangle 32"/>
          <p:cNvSpPr/>
          <p:nvPr/>
        </p:nvSpPr>
        <p:spPr>
          <a:xfrm>
            <a:off x="4910818" y="146862"/>
            <a:ext cx="1880964" cy="461665"/>
          </a:xfrm>
          <a:prstGeom prst="rect">
            <a:avLst/>
          </a:prstGeom>
          <a:noFill/>
        </p:spPr>
        <p:txBody>
          <a:bodyPr wrap="none" lIns="91440" tIns="45720" rIns="91440" bIns="45720">
            <a:spAutoFit/>
          </a:bodyPr>
          <a:lstStyle/>
          <a:p>
            <a:pPr algn="ctr"/>
            <a:r>
              <a:rPr lang="en-US" sz="2400" b="1" u="sng" dirty="0">
                <a:ln w="0"/>
                <a:effectLst>
                  <a:outerShdw blurRad="38100" dist="19050" dir="2700000" algn="tl" rotWithShape="0">
                    <a:schemeClr val="dk1">
                      <a:alpha val="40000"/>
                    </a:schemeClr>
                  </a:outerShdw>
                </a:effectLst>
              </a:rPr>
              <a:t>Strut Mounts</a:t>
            </a:r>
            <a:endParaRPr lang="en-US" sz="2400" b="1" u="sng" cap="none" spc="0" dirty="0">
              <a:ln w="0"/>
              <a:solidFill>
                <a:schemeClr val="tx1"/>
              </a:solidFill>
              <a:effectLst>
                <a:outerShdw blurRad="38100" dist="19050" dir="2700000" algn="tl" rotWithShape="0">
                  <a:schemeClr val="dk1">
                    <a:alpha val="40000"/>
                  </a:schemeClr>
                </a:outerShdw>
              </a:effectLst>
            </a:endParaRPr>
          </a:p>
        </p:txBody>
      </p:sp>
      <p:sp>
        <p:nvSpPr>
          <p:cNvPr id="34" name="Rectangle 33"/>
          <p:cNvSpPr/>
          <p:nvPr/>
        </p:nvSpPr>
        <p:spPr>
          <a:xfrm>
            <a:off x="154546" y="566667"/>
            <a:ext cx="5256449" cy="400110"/>
          </a:xfrm>
          <a:prstGeom prst="rect">
            <a:avLst/>
          </a:prstGeom>
          <a:noFill/>
        </p:spPr>
        <p:txBody>
          <a:bodyPr wrap="square" lIns="91440" tIns="45720" rIns="91440" bIns="45720">
            <a:spAutoFit/>
          </a:bodyPr>
          <a:lstStyle/>
          <a:p>
            <a:pPr algn="ctr"/>
            <a:r>
              <a:rPr lang="en-US" sz="2000" b="1" u="sng" dirty="0">
                <a:ln w="0"/>
                <a:solidFill>
                  <a:srgbClr val="00B050"/>
                </a:solidFill>
                <a:effectLst>
                  <a:outerShdw blurRad="38100" dist="19050" dir="2700000" algn="tl" rotWithShape="0">
                    <a:schemeClr val="dk1">
                      <a:alpha val="40000"/>
                    </a:schemeClr>
                  </a:outerShdw>
                </a:effectLst>
              </a:rPr>
              <a:t>Why are we differ from local markets</a:t>
            </a:r>
            <a:endParaRPr lang="en-US" sz="2000" b="1" u="sng" cap="none" spc="0" dirty="0">
              <a:ln w="0"/>
              <a:solidFill>
                <a:srgbClr val="00B05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0463501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559</TotalTime>
  <Words>533</Words>
  <Application>Microsoft Macintosh PowerPoint</Application>
  <PresentationFormat>Widescreen</PresentationFormat>
  <Paragraphs>95</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Century Gothic</vt:lpstr>
      <vt:lpstr>Wingdings 3</vt:lpstr>
      <vt:lpstr>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Puneet</dc:creator>
  <cp:lastModifiedBy>kunaal jaggi</cp:lastModifiedBy>
  <cp:revision>45</cp:revision>
  <dcterms:created xsi:type="dcterms:W3CDTF">2023-03-22T10:47:11Z</dcterms:created>
  <dcterms:modified xsi:type="dcterms:W3CDTF">2025-06-20T14:12:03Z</dcterms:modified>
</cp:coreProperties>
</file>