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9" r:id="rId3"/>
    <p:sldId id="260" r:id="rId4"/>
    <p:sldId id="261" r:id="rId5"/>
    <p:sldId id="258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8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2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8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65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026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81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97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25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81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3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8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3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2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3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96CE72-E97F-4702-814D-AF221F8044D6}" type="datetimeFigureOut">
              <a:rPr lang="en-US" smtClean="0"/>
              <a:t>6/20/25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F84A9-1EE3-49B8-B27B-D6345D39B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0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6139" y="146862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769469"/>
            <a:ext cx="5642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 are we differ from local markets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-11907" y="1231134"/>
            <a:ext cx="789520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Superior Rubber compound is used for better life of the bushes but Local Brands use Inferior rubber compounds with lot of fillers which give lesser life in the vehicle.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We use thicker outer /inner tubes for longer life/ stability of the bushes. The thicker outer tubes gives a better pull out load in the vehicle whereas the Local brands using thinner tubes to save on cost.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Our most of Inner tubes are forged/CNC machined for precise fitment in the vehicle and the Local brand is develop the inner tube from second grade material.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To prevent form cracked we are using </a:t>
            </a:r>
            <a:r>
              <a:rPr lang="en-US" b="1" dirty="0"/>
              <a:t>Anti ozone wax AND Anti oxidant chemicals </a:t>
            </a:r>
            <a:r>
              <a:rPr lang="en-US" dirty="0"/>
              <a:t>as OEM used but in local market having an issue of rubber cracked.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All control Arm Bushes are made on imported Injection Molding Machines for better bond strength, complete rubber filling, better tensile strength.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300" y="1254858"/>
            <a:ext cx="4296793" cy="560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9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029"/>
          <p:cNvSpPr/>
          <p:nvPr/>
        </p:nvSpPr>
        <p:spPr>
          <a:xfrm>
            <a:off x="128442" y="4019298"/>
            <a:ext cx="120635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Our part weight is just similar to OEM Part whereas Local brand has less weight due to metal thickness, we are using </a:t>
            </a:r>
            <a:r>
              <a:rPr lang="en-US" b="1" dirty="0"/>
              <a:t>5.6 mm Inner tube thickness(fig. 2.2)and outer 3mm thickness </a:t>
            </a:r>
            <a:r>
              <a:rPr lang="en-US" dirty="0"/>
              <a:t>and local brand is using </a:t>
            </a:r>
            <a:r>
              <a:rPr lang="en-US" b="1" dirty="0"/>
              <a:t>3.0mm inner tube thickness (fig. 3.2) and outer 2mm thickness</a:t>
            </a:r>
            <a:r>
              <a:rPr lang="en-US" dirty="0"/>
              <a:t> 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Our most of Inner tubes are </a:t>
            </a:r>
            <a:r>
              <a:rPr lang="en-US" b="1" dirty="0"/>
              <a:t>forged/CNC machined(fig. 2.2)</a:t>
            </a:r>
            <a:r>
              <a:rPr lang="en-US" dirty="0"/>
              <a:t> for precise fitment in the vehicle and the Local brand is develop the inner tube from second grade material</a:t>
            </a:r>
            <a:r>
              <a:rPr lang="en-US" b="1" dirty="0"/>
              <a:t>(fig. 3.2)</a:t>
            </a:r>
            <a:r>
              <a:rPr lang="en-US" dirty="0"/>
              <a:t>.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3.  Our all control arm bushes are bond tested to minimize the bond fail in the vehicle.</a:t>
            </a:r>
          </a:p>
          <a:p>
            <a:endParaRPr lang="en-US" dirty="0"/>
          </a:p>
          <a:p>
            <a:r>
              <a:rPr lang="en-US" dirty="0"/>
              <a:t>4. For more better clarification </a:t>
            </a:r>
            <a:r>
              <a:rPr lang="en-US" b="1" dirty="0"/>
              <a:t>please go on next slide.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06500" y="964353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LOWER ARM BUSH HYUNDAI i20/XCENT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758539" y="15924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56237" y="559569"/>
            <a:ext cx="5642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 are we differ from local markets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8442" y="1426018"/>
            <a:ext cx="11887547" cy="2581241"/>
            <a:chOff x="156237" y="1365190"/>
            <a:chExt cx="11919195" cy="3221093"/>
          </a:xfrm>
        </p:grpSpPr>
        <p:sp>
          <p:nvSpPr>
            <p:cNvPr id="20" name="Rectangle 19"/>
            <p:cNvSpPr/>
            <p:nvPr/>
          </p:nvSpPr>
          <p:spPr>
            <a:xfrm>
              <a:off x="2466468" y="3144595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1.1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17790" y="3082862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2.0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711644" y="3053791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2.1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724415" y="3830601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2.2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909942" y="3108790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3.0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996315" y="3251913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3.1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6237" y="1380216"/>
              <a:ext cx="11919195" cy="320606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5" name="Straight Connector 1024"/>
            <p:cNvCxnSpPr/>
            <p:nvPr/>
          </p:nvCxnSpPr>
          <p:spPr>
            <a:xfrm>
              <a:off x="4129017" y="1380215"/>
              <a:ext cx="0" cy="320606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8248112" y="1365190"/>
              <a:ext cx="0" cy="322109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1474468" y="1457491"/>
              <a:ext cx="780983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0"/>
                  <a:solidFill>
                    <a:srgbClr val="00B05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OEM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328280" y="1457490"/>
              <a:ext cx="1660632" cy="4992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0"/>
                  <a:solidFill>
                    <a:srgbClr val="00B05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SCHAEFFLER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086337" y="1442464"/>
              <a:ext cx="2030304" cy="4992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>
                  <a:ln w="0"/>
                  <a:solidFill>
                    <a:srgbClr val="00B05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OTHER BRANDS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80268" y="4192490"/>
              <a:ext cx="257153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PART WEIGHT :- 436 gm. 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710316" y="4200735"/>
              <a:ext cx="257153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PART WEIGHT :- 416 gm. 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798791" y="4188121"/>
              <a:ext cx="2571538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PART WEIGHT :- 319 gm. 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35" r="36698" b="37426"/>
            <a:stretch/>
          </p:blipFill>
          <p:spPr>
            <a:xfrm>
              <a:off x="178969" y="1752108"/>
              <a:ext cx="1595328" cy="146873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37" t="21996" r="35507" b="11845"/>
            <a:stretch/>
          </p:blipFill>
          <p:spPr>
            <a:xfrm>
              <a:off x="2189806" y="1754374"/>
              <a:ext cx="1349911" cy="13425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91" t="18818" r="35653" b="4176"/>
            <a:stretch/>
          </p:blipFill>
          <p:spPr>
            <a:xfrm>
              <a:off x="6589149" y="1802398"/>
              <a:ext cx="1372736" cy="134743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22" t="11124" r="31429" b="32116"/>
            <a:stretch/>
          </p:blipFill>
          <p:spPr>
            <a:xfrm>
              <a:off x="4138826" y="1816531"/>
              <a:ext cx="1529230" cy="131917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87" t="23787" r="39938" b="44541"/>
            <a:stretch/>
          </p:blipFill>
          <p:spPr>
            <a:xfrm>
              <a:off x="9666837" y="2092396"/>
              <a:ext cx="1146220" cy="200910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22727" y1="48048" x2="22727" y2="48048"/>
                          <a14:backgroundMark x1="16578" y1="36486" x2="16578" y2="364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18" t="34236" r="22708" b="47287"/>
            <a:stretch/>
          </p:blipFill>
          <p:spPr>
            <a:xfrm rot="5400000">
              <a:off x="5101293" y="2435342"/>
              <a:ext cx="2086374" cy="117197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5" t="22561" r="34160" b="4411"/>
            <a:stretch/>
          </p:blipFill>
          <p:spPr>
            <a:xfrm>
              <a:off x="10485683" y="1774530"/>
              <a:ext cx="1469178" cy="1483871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89" t="20944" r="32491" b="21574"/>
            <a:stretch/>
          </p:blipFill>
          <p:spPr>
            <a:xfrm>
              <a:off x="8377562" y="1913489"/>
              <a:ext cx="1363913" cy="1260827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9810183" y="3905376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3.2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0010" y="3154351"/>
              <a:ext cx="859531" cy="3385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Fig. 1.0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389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20230324_17242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14446"/>
            <a:ext cx="12192000" cy="57220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758539" y="15924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  <p:sp>
        <p:nvSpPr>
          <p:cNvPr id="7" name="Rectangle 6"/>
          <p:cNvSpPr/>
          <p:nvPr/>
        </p:nvSpPr>
        <p:spPr>
          <a:xfrm>
            <a:off x="486475" y="620555"/>
            <a:ext cx="104919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Bushes are Made on Latest Technology INJECTION molding Machines</a:t>
            </a:r>
          </a:p>
        </p:txBody>
      </p:sp>
    </p:spTree>
    <p:extLst>
      <p:ext uri="{BB962C8B-B14F-4D97-AF65-F5344CB8AC3E}">
        <p14:creationId xmlns:p14="http://schemas.microsoft.com/office/powerpoint/2010/main" val="167232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89020" y="1392303"/>
            <a:ext cx="11632514" cy="385045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4357352" y="1392303"/>
            <a:ext cx="0" cy="3850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698018" y="1449407"/>
            <a:ext cx="8803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OEM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22193" y="1485741"/>
            <a:ext cx="19511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SCHAEFFLER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60230" y="4655901"/>
            <a:ext cx="85953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Fig. 4.0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56656" y="4655667"/>
            <a:ext cx="85953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Fig. 5.0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0" t="10754" r="4725" b="4935"/>
          <a:stretch/>
        </p:blipFill>
        <p:spPr>
          <a:xfrm>
            <a:off x="5285970" y="2268105"/>
            <a:ext cx="2184591" cy="21765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3" t="11334" r="13381" b="4667"/>
          <a:stretch/>
        </p:blipFill>
        <p:spPr>
          <a:xfrm>
            <a:off x="907934" y="2207351"/>
            <a:ext cx="2331608" cy="2208459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8399175" y="1390155"/>
            <a:ext cx="0" cy="3850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963550" y="1429883"/>
            <a:ext cx="23936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OTHER BRANDS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730591" y="4655667"/>
            <a:ext cx="85953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Fig. 6.0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1" t="8764" r="10460" b="10672"/>
          <a:stretch/>
        </p:blipFill>
        <p:spPr>
          <a:xfrm>
            <a:off x="9009976" y="2189912"/>
            <a:ext cx="2174250" cy="221721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758539" y="15924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6237" y="559569"/>
            <a:ext cx="5642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 are we differ from local markets</a:t>
            </a:r>
          </a:p>
        </p:txBody>
      </p:sp>
    </p:spTree>
    <p:extLst>
      <p:ext uri="{BB962C8B-B14F-4D97-AF65-F5344CB8AC3E}">
        <p14:creationId xmlns:p14="http://schemas.microsoft.com/office/powerpoint/2010/main" val="54697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645694"/>
              </p:ext>
            </p:extLst>
          </p:nvPr>
        </p:nvGraphicFramePr>
        <p:xfrm>
          <a:off x="-1" y="1021234"/>
          <a:ext cx="12192000" cy="5836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1043">
                <a:tc gridSpan="4">
                  <a:txBody>
                    <a:bodyPr/>
                    <a:lstStyle/>
                    <a:p>
                      <a:r>
                        <a:rPr lang="en-US" dirty="0"/>
                        <a:t>Comparison between</a:t>
                      </a:r>
                      <a:r>
                        <a:rPr lang="en-US" baseline="0" dirty="0"/>
                        <a:t> OEM, SCHAEFFLER and OTHER BRANDS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6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Characteristics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OEM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SCHAEFFLER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/>
                        <a:t>OTHER BRANDS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412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Rubber</a:t>
                      </a:r>
                      <a:r>
                        <a:rPr lang="en-US" baseline="0" dirty="0"/>
                        <a:t> grade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Natural Rubber Grade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Natural Rubber Grade 1X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Uses</a:t>
                      </a:r>
                      <a:r>
                        <a:rPr lang="en-US" baseline="0" dirty="0"/>
                        <a:t> Grade 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412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Layout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As Per OEM part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Not matching</a:t>
                      </a:r>
                      <a:r>
                        <a:rPr lang="en-US" baseline="0" dirty="0"/>
                        <a:t> with OEM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33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Ash</a:t>
                      </a:r>
                      <a:r>
                        <a:rPr lang="en-US" baseline="0" dirty="0"/>
                        <a:t> content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Less</a:t>
                      </a:r>
                      <a:r>
                        <a:rPr lang="en-US" baseline="0" dirty="0"/>
                        <a:t> than </a:t>
                      </a:r>
                      <a:r>
                        <a:rPr lang="en-US" b="1" baseline="0" dirty="0"/>
                        <a:t>6 %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Less</a:t>
                      </a:r>
                      <a:r>
                        <a:rPr lang="en-US" baseline="0" dirty="0"/>
                        <a:t> than </a:t>
                      </a:r>
                      <a:r>
                        <a:rPr lang="en-US" b="1" baseline="0" dirty="0"/>
                        <a:t>6 %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More than </a:t>
                      </a:r>
                      <a:r>
                        <a:rPr lang="en-US" b="1" dirty="0"/>
                        <a:t>15 %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0407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Tensile Strength</a:t>
                      </a:r>
                      <a:r>
                        <a:rPr lang="en-US" baseline="0" dirty="0"/>
                        <a:t> and Elongation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More than</a:t>
                      </a:r>
                      <a:r>
                        <a:rPr lang="en-US" baseline="0" dirty="0"/>
                        <a:t> </a:t>
                      </a:r>
                      <a:r>
                        <a:rPr lang="en-US" b="1" baseline="0" dirty="0"/>
                        <a:t>125 kg/cm</a:t>
                      </a:r>
                      <a:r>
                        <a:rPr lang="en-US" b="1" baseline="30000" dirty="0"/>
                        <a:t>2</a:t>
                      </a:r>
                      <a:r>
                        <a:rPr lang="en-US" b="1" baseline="0" dirty="0"/>
                        <a:t> and 300%</a:t>
                      </a:r>
                      <a:endParaRPr lang="en-US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More than</a:t>
                      </a:r>
                      <a:r>
                        <a:rPr lang="en-US" baseline="0" dirty="0"/>
                        <a:t> </a:t>
                      </a:r>
                      <a:r>
                        <a:rPr lang="en-US" b="1" baseline="0" dirty="0"/>
                        <a:t>130 kg/cm</a:t>
                      </a:r>
                      <a:r>
                        <a:rPr lang="en-US" b="1" baseline="30000" dirty="0"/>
                        <a:t>2</a:t>
                      </a:r>
                      <a:r>
                        <a:rPr lang="en-US" b="1" baseline="0" dirty="0"/>
                        <a:t> and 325%</a:t>
                      </a:r>
                      <a:endParaRPr lang="en-US" b="1" baseline="30000" dirty="0"/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less than</a:t>
                      </a:r>
                      <a:r>
                        <a:rPr lang="en-US" baseline="0" dirty="0"/>
                        <a:t> </a:t>
                      </a:r>
                      <a:r>
                        <a:rPr lang="en-US" b="1" baseline="0" dirty="0"/>
                        <a:t>100 kg/cm</a:t>
                      </a:r>
                      <a:r>
                        <a:rPr lang="en-US" b="1" baseline="30000" dirty="0"/>
                        <a:t>2</a:t>
                      </a:r>
                      <a:r>
                        <a:rPr lang="en-US" b="1" baseline="0" dirty="0"/>
                        <a:t> and 225%</a:t>
                      </a:r>
                      <a:endParaRPr lang="en-US" b="1" baseline="30000" dirty="0"/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828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Compression set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Less than </a:t>
                      </a:r>
                      <a:r>
                        <a:rPr lang="en-US" b="1" dirty="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Less than </a:t>
                      </a:r>
                      <a:r>
                        <a:rPr lang="en-US" b="1" dirty="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More than </a:t>
                      </a:r>
                      <a:r>
                        <a:rPr lang="en-US" b="1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6285">
                <a:tc>
                  <a:txBody>
                    <a:bodyPr/>
                    <a:lstStyle/>
                    <a:p>
                      <a:r>
                        <a:rPr lang="en-US" dirty="0"/>
                        <a:t>OZONE</a:t>
                      </a:r>
                      <a:r>
                        <a:rPr lang="en-US" baseline="0" dirty="0"/>
                        <a:t>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 crack found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crack found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Not</a:t>
                      </a:r>
                      <a:r>
                        <a:rPr lang="en-US" b="1" baseline="0" dirty="0"/>
                        <a:t> passed in Ozone test Result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1043">
                <a:tc>
                  <a:txBody>
                    <a:bodyPr/>
                    <a:lstStyle/>
                    <a:p>
                      <a:r>
                        <a:rPr lang="en-US" dirty="0"/>
                        <a:t>Shelf Life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r>
                        <a:rPr lang="en-US" baseline="0" dirty="0"/>
                        <a:t>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1043">
                <a:tc>
                  <a:txBody>
                    <a:bodyPr/>
                    <a:lstStyle/>
                    <a:p>
                      <a:r>
                        <a:rPr lang="en-US" dirty="0"/>
                        <a:t>Durability(cycle)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35000-40000</a:t>
                      </a:r>
                      <a:r>
                        <a:rPr lang="en-US" baseline="0" dirty="0"/>
                        <a:t> km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35000-40000</a:t>
                      </a:r>
                      <a:r>
                        <a:rPr lang="en-US" baseline="0" dirty="0"/>
                        <a:t> km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10000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758539" y="15924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  <p:sp>
        <p:nvSpPr>
          <p:cNvPr id="9" name="Rectangle 8"/>
          <p:cNvSpPr/>
          <p:nvPr/>
        </p:nvSpPr>
        <p:spPr>
          <a:xfrm>
            <a:off x="156237" y="559569"/>
            <a:ext cx="5642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Why are we differ from local markets</a:t>
            </a:r>
          </a:p>
        </p:txBody>
      </p:sp>
    </p:spTree>
    <p:extLst>
      <p:ext uri="{BB962C8B-B14F-4D97-AF65-F5344CB8AC3E}">
        <p14:creationId xmlns:p14="http://schemas.microsoft.com/office/powerpoint/2010/main" val="577698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9085" y="1041934"/>
            <a:ext cx="67858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Front Lower arm Bush FORD ECOSPORT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6" t="35264" r="23446" b="30748"/>
          <a:stretch/>
        </p:blipFill>
        <p:spPr>
          <a:xfrm rot="16200000">
            <a:off x="7469174" y="1840671"/>
            <a:ext cx="4572000" cy="2215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9" t="26626" r="24161" b="35003"/>
          <a:stretch/>
        </p:blipFill>
        <p:spPr>
          <a:xfrm>
            <a:off x="6799052" y="2247363"/>
            <a:ext cx="1764407" cy="2434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8" r="35103" b="31708"/>
          <a:stretch/>
        </p:blipFill>
        <p:spPr>
          <a:xfrm>
            <a:off x="3501313" y="1815230"/>
            <a:ext cx="2768708" cy="29885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3" t="20673" r="34239" b="3407"/>
          <a:stretch/>
        </p:blipFill>
        <p:spPr>
          <a:xfrm>
            <a:off x="476519" y="2112135"/>
            <a:ext cx="2678806" cy="2704564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863537" y="4921436"/>
            <a:ext cx="1028033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 are using prime Alumimium Extruded tubes in the Bushes as per OE whereas Other brands use gravity casting insert.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58539" y="15924"/>
            <a:ext cx="44903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Suspension Bush Kit</a:t>
            </a:r>
          </a:p>
        </p:txBody>
      </p:sp>
    </p:spTree>
    <p:extLst>
      <p:ext uri="{BB962C8B-B14F-4D97-AF65-F5344CB8AC3E}">
        <p14:creationId xmlns:p14="http://schemas.microsoft.com/office/powerpoint/2010/main" val="3046350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712</TotalTime>
  <Words>556</Words>
  <Application>Microsoft Macintosh PowerPoint</Application>
  <PresentationFormat>Widescreen</PresentationFormat>
  <Paragraphs>87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Puneet</dc:creator>
  <cp:lastModifiedBy>kunaal jaggi</cp:lastModifiedBy>
  <cp:revision>63</cp:revision>
  <dcterms:created xsi:type="dcterms:W3CDTF">2023-03-22T10:47:11Z</dcterms:created>
  <dcterms:modified xsi:type="dcterms:W3CDTF">2025-06-20T14:16:55Z</dcterms:modified>
</cp:coreProperties>
</file>